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3"/>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 id="318" r:id="rId90"/>
    <p:sldId id="319" r:id="rId91"/>
    <p:sldId id="320" r:id="rId92"/>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6.xml" Type="http://schemas.openxmlformats.org/officeDocument/2006/relationships/notesSlide"/><Relationship Id="rId101" Target="notesSlides/notesSlide7.xml" Type="http://schemas.openxmlformats.org/officeDocument/2006/relationships/notesSlide"/><Relationship Id="rId102" Target="notesSlides/notesSlide8.xml" Type="http://schemas.openxmlformats.org/officeDocument/2006/relationships/notesSlide"/><Relationship Id="rId103" Target="notesSlides/notesSlide9.xml" Type="http://schemas.openxmlformats.org/officeDocument/2006/relationships/notesSlide"/><Relationship Id="rId104" Target="notesSlides/notesSlide10.xml" Type="http://schemas.openxmlformats.org/officeDocument/2006/relationships/notesSlide"/><Relationship Id="rId105" Target="notesSlides/notesSlide11.xml" Type="http://schemas.openxmlformats.org/officeDocument/2006/relationships/notesSlide"/><Relationship Id="rId106" Target="notesSlides/notesSlide12.xml" Type="http://schemas.openxmlformats.org/officeDocument/2006/relationships/notesSlide"/><Relationship Id="rId107" Target="notesSlides/notesSlide13.xml" Type="http://schemas.openxmlformats.org/officeDocument/2006/relationships/notesSlide"/><Relationship Id="rId108" Target="notesSlides/notesSlide14.xml" Type="http://schemas.openxmlformats.org/officeDocument/2006/relationships/notesSlide"/><Relationship Id="rId109" Target="notesSlides/notesSlide15.xml" Type="http://schemas.openxmlformats.org/officeDocument/2006/relationships/notesSlide"/><Relationship Id="rId11" Target="fonts/font11.fntdata" Type="http://schemas.openxmlformats.org/officeDocument/2006/relationships/font"/><Relationship Id="rId110" Target="notesSlides/notesSlide16.xml" Type="http://schemas.openxmlformats.org/officeDocument/2006/relationships/notesSlide"/><Relationship Id="rId111" Target="notesSlides/notesSlide17.xml" Type="http://schemas.openxmlformats.org/officeDocument/2006/relationships/notesSlide"/><Relationship Id="rId112" Target="notesSlides/notesSlide18.xml" Type="http://schemas.openxmlformats.org/officeDocument/2006/relationships/notesSlide"/><Relationship Id="rId113" Target="notesSlides/notesSlide19.xml" Type="http://schemas.openxmlformats.org/officeDocument/2006/relationships/notesSlide"/><Relationship Id="rId114" Target="notesSlides/notesSlide20.xml" Type="http://schemas.openxmlformats.org/officeDocument/2006/relationships/notesSlide"/><Relationship Id="rId115" Target="notesSlides/notesSlide21.xml" Type="http://schemas.openxmlformats.org/officeDocument/2006/relationships/notesSlide"/><Relationship Id="rId116" Target="notesSlides/notesSlide22.xml" Type="http://schemas.openxmlformats.org/officeDocument/2006/relationships/notesSlide"/><Relationship Id="rId117" Target="notesSlides/notesSlide23.xml" Type="http://schemas.openxmlformats.org/officeDocument/2006/relationships/notesSlide"/><Relationship Id="rId118" Target="notesSlides/notesSlide24.xml" Type="http://schemas.openxmlformats.org/officeDocument/2006/relationships/notesSlide"/><Relationship Id="rId119" Target="notesSlides/notesSlide25.xml" Type="http://schemas.openxmlformats.org/officeDocument/2006/relationships/notesSlide"/><Relationship Id="rId12" Target="fonts/font12.fntdata" Type="http://schemas.openxmlformats.org/officeDocument/2006/relationships/font"/><Relationship Id="rId120" Target="notesSlides/notesSlide26.xml" Type="http://schemas.openxmlformats.org/officeDocument/2006/relationships/notesSlide"/><Relationship Id="rId121" Target="notesSlides/notesSlide27.xml" Type="http://schemas.openxmlformats.org/officeDocument/2006/relationships/notesSlide"/><Relationship Id="rId122" Target="notesSlides/notesSlide28.xml" Type="http://schemas.openxmlformats.org/officeDocument/2006/relationships/notesSlide"/><Relationship Id="rId123" Target="notesSlides/notesSlide29.xml" Type="http://schemas.openxmlformats.org/officeDocument/2006/relationships/notesSlide"/><Relationship Id="rId124" Target="notesSlides/notesSlide30.xml" Type="http://schemas.openxmlformats.org/officeDocument/2006/relationships/notesSlide"/><Relationship Id="rId125" Target="notesSlides/notesSlide31.xml" Type="http://schemas.openxmlformats.org/officeDocument/2006/relationships/notesSlide"/><Relationship Id="rId126" Target="notesSlides/notesSlide32.xml" Type="http://schemas.openxmlformats.org/officeDocument/2006/relationships/notesSlide"/><Relationship Id="rId127" Target="notesSlides/notesSlide33.xml" Type="http://schemas.openxmlformats.org/officeDocument/2006/relationships/notesSlide"/><Relationship Id="rId128" Target="notesSlides/notesSlide34.xml" Type="http://schemas.openxmlformats.org/officeDocument/2006/relationships/notesSlide"/><Relationship Id="rId129" Target="notesSlides/notesSlide35.xml" Type="http://schemas.openxmlformats.org/officeDocument/2006/relationships/notesSlide"/><Relationship Id="rId13" Target="fonts/font13.fntdata" Type="http://schemas.openxmlformats.org/officeDocument/2006/relationships/font"/><Relationship Id="rId130" Target="notesSlides/notesSlide36.xml" Type="http://schemas.openxmlformats.org/officeDocument/2006/relationships/notesSlide"/><Relationship Id="rId131" Target="notesSlides/notesSlide37.xml" Type="http://schemas.openxmlformats.org/officeDocument/2006/relationships/notesSlide"/><Relationship Id="rId132" Target="notesSlides/notesSlide38.xml" Type="http://schemas.openxmlformats.org/officeDocument/2006/relationships/notesSlide"/><Relationship Id="rId133" Target="notesSlides/notesSlide39.xml" Type="http://schemas.openxmlformats.org/officeDocument/2006/relationships/notesSlide"/><Relationship Id="rId134" Target="notesSlides/notesSlide40.xml" Type="http://schemas.openxmlformats.org/officeDocument/2006/relationships/notesSlide"/><Relationship Id="rId135" Target="notesSlides/notesSlide41.xml" Type="http://schemas.openxmlformats.org/officeDocument/2006/relationships/notesSlide"/><Relationship Id="rId136" Target="notesSlides/notesSlide42.xml" Type="http://schemas.openxmlformats.org/officeDocument/2006/relationships/notesSlide"/><Relationship Id="rId137" Target="notesSlides/notesSlide43.xml" Type="http://schemas.openxmlformats.org/officeDocument/2006/relationships/notesSlide"/><Relationship Id="rId138" Target="notesSlides/notesSlide44.xml" Type="http://schemas.openxmlformats.org/officeDocument/2006/relationships/notesSlide"/><Relationship Id="rId139" Target="notesSlides/notesSlide45.xml" Type="http://schemas.openxmlformats.org/officeDocument/2006/relationships/notesSlide"/><Relationship Id="rId14" Target="fonts/font14.fntdata" Type="http://schemas.openxmlformats.org/officeDocument/2006/relationships/font"/><Relationship Id="rId140" Target="notesSlides/notesSlide46.xml" Type="http://schemas.openxmlformats.org/officeDocument/2006/relationships/notesSlide"/><Relationship Id="rId141" Target="notesSlides/notesSlide47.xml" Type="http://schemas.openxmlformats.org/officeDocument/2006/relationships/notesSlide"/><Relationship Id="rId142" Target="notesSlides/notesSlide48.xml" Type="http://schemas.openxmlformats.org/officeDocument/2006/relationships/notesSlide"/><Relationship Id="rId143" Target="notesSlides/notesSlide49.xml" Type="http://schemas.openxmlformats.org/officeDocument/2006/relationships/notesSlide"/><Relationship Id="rId144" Target="notesSlides/notesSlide50.xml" Type="http://schemas.openxmlformats.org/officeDocument/2006/relationships/notesSlide"/><Relationship Id="rId145" Target="notesSlides/notesSlide51.xml" Type="http://schemas.openxmlformats.org/officeDocument/2006/relationships/notesSlide"/><Relationship Id="rId146" Target="notesSlides/notesSlide52.xml" Type="http://schemas.openxmlformats.org/officeDocument/2006/relationships/note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74" Target="slides/slide47.xml" Type="http://schemas.openxmlformats.org/officeDocument/2006/relationships/slide"/><Relationship Id="rId75" Target="slides/slide48.xml" Type="http://schemas.openxmlformats.org/officeDocument/2006/relationships/slide"/><Relationship Id="rId76" Target="slides/slide49.xml" Type="http://schemas.openxmlformats.org/officeDocument/2006/relationships/slide"/><Relationship Id="rId77" Target="slides/slide50.xml" Type="http://schemas.openxmlformats.org/officeDocument/2006/relationships/slide"/><Relationship Id="rId78" Target="slides/slide51.xml" Type="http://schemas.openxmlformats.org/officeDocument/2006/relationships/slide"/><Relationship Id="rId79" Target="slides/slide52.xml" Type="http://schemas.openxmlformats.org/officeDocument/2006/relationships/slide"/><Relationship Id="rId8" Target="fonts/font8.fntdata" Type="http://schemas.openxmlformats.org/officeDocument/2006/relationships/font"/><Relationship Id="rId80" Target="slides/slide53.xml" Type="http://schemas.openxmlformats.org/officeDocument/2006/relationships/slide"/><Relationship Id="rId81" Target="slides/slide54.xml" Type="http://schemas.openxmlformats.org/officeDocument/2006/relationships/slide"/><Relationship Id="rId82" Target="slides/slide55.xml" Type="http://schemas.openxmlformats.org/officeDocument/2006/relationships/slide"/><Relationship Id="rId83" Target="slides/slide56.xml" Type="http://schemas.openxmlformats.org/officeDocument/2006/relationships/slide"/><Relationship Id="rId84" Target="slides/slide57.xml" Type="http://schemas.openxmlformats.org/officeDocument/2006/relationships/slide"/><Relationship Id="rId85" Target="slides/slide58.xml" Type="http://schemas.openxmlformats.org/officeDocument/2006/relationships/slide"/><Relationship Id="rId86" Target="slides/slide59.xml" Type="http://schemas.openxmlformats.org/officeDocument/2006/relationships/slide"/><Relationship Id="rId87" Target="slides/slide60.xml" Type="http://schemas.openxmlformats.org/officeDocument/2006/relationships/slide"/><Relationship Id="rId88" Target="slides/slide61.xml" Type="http://schemas.openxmlformats.org/officeDocument/2006/relationships/slide"/><Relationship Id="rId89" Target="slides/slide62.xml" Type="http://schemas.openxmlformats.org/officeDocument/2006/relationships/slide"/><Relationship Id="rId9" Target="fonts/font9.fntdata" Type="http://schemas.openxmlformats.org/officeDocument/2006/relationships/font"/><Relationship Id="rId90" Target="slides/slide63.xml" Type="http://schemas.openxmlformats.org/officeDocument/2006/relationships/slide"/><Relationship Id="rId91" Target="slides/slide64.xml" Type="http://schemas.openxmlformats.org/officeDocument/2006/relationships/slide"/><Relationship Id="rId92" Target="slides/slide65.xml" Type="http://schemas.openxmlformats.org/officeDocument/2006/relationships/slide"/><Relationship Id="rId93" Target="notesMasters/notesMaster1.xml" Type="http://schemas.openxmlformats.org/officeDocument/2006/relationships/notesMaster"/><Relationship Id="rId94" Target="theme/theme2.xml" Type="http://schemas.openxmlformats.org/officeDocument/2006/relationships/theme"/><Relationship Id="rId95" Target="notesSlides/notesSlide1.xml" Type="http://schemas.openxmlformats.org/officeDocument/2006/relationships/notesSlide"/><Relationship Id="rId96" Target="notesSlides/notesSlide2.xml" Type="http://schemas.openxmlformats.org/officeDocument/2006/relationships/notesSlide"/><Relationship Id="rId97" Target="notesSlides/notesSlide3.xml" Type="http://schemas.openxmlformats.org/officeDocument/2006/relationships/notesSlide"/><Relationship Id="rId98" Target="notesSlides/notesSlide4.xml" Type="http://schemas.openxmlformats.org/officeDocument/2006/relationships/notesSlide"/><Relationship Id="rId99" Target="notesSlides/notesSlide5.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4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4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4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5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 là..... Em xin phép được bắt đầu phần trình bày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Làm sạch dữ liệu bao gồm các bước như: </a:t>
            </a:r>
          </a:p>
          <a:p>
            <a:r>
              <a:rPr lang="en-US"/>
              <a:t>- Xác định số lượng dữ liệu</a:t>
            </a:r>
          </a:p>
          <a:p>
            <a:r>
              <a:rPr lang="en-US"/>
              <a:t>- Kiểm tra có dữ liệu trùng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Xử lý kiểu dữ liệu phù hợp</a:t>
            </a:r>
          </a:p>
          <a:p>
            <a:r>
              <a:rPr lang="en-US"/>
              <a:t>- Kiểm tra dữ liệu bị mất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Và sau đây là các kỹ thuật đặc trưng để xử lý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Gồm các công đoạn:</a:t>
            </a:r>
          </a:p>
          <a:p>
            <a:r>
              <a:rPr lang="en-US"/>
              <a:t>- Xác định mục đích</a:t>
            </a:r>
          </a:p>
          <a:p>
            <a:r>
              <a:rPr lang="en-US"/>
              <a:t>- Phân tích dữ liệu</a:t>
            </a:r>
          </a:p>
          <a:p>
            <a:r>
              <a:rPr lang="en-US"/>
              <a:t>- Trực quan hóa</a:t>
            </a:r>
          </a:p>
          <a:p>
            <a:r>
              <a:rPr lang="en-US"/>
              <a:t>- Đưa ra nhận xét</a:t>
            </a:r>
          </a:p>
          <a:p>
            <a:r>
              <a:rPr lang="en-US"/>
              <a:t>Nhóm đã đưa ra rất nhiều câu hỏi và đã quyết định chọn 7 câu và để tiết kiệm thời gian, em sẽ trình bày 5 câu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Xác định xu hướng thị trường ngành sản xuất phim qua các năm để xây dựng chiến lược làm phim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Tính lợi nhuận ròng và biên lợi nhuận ròng của từng bộ phim</a:t>
            </a:r>
          </a:p>
          <a:p>
            <a:r>
              <a:rPr lang="en-US"/>
              <a:t>- Lấy trung bình giữa các năm</a:t>
            </a:r>
          </a:p>
          <a:p>
            <a:r>
              <a:rPr lang="en-US"/>
              <a:t>- Lấy các bộ phim từ năm 1961 trở đi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Dựa vào biểu đồ</a:t>
            </a:r>
          </a:p>
          <a:p>
            <a:r>
              <a:rPr lang="en-US"/>
              <a:t>- Lợi nhuận bình quân hàng năm tăng dần theo thời gian.</a:t>
            </a:r>
          </a:p>
          <a:p>
            <a:r>
              <a:rPr lang="en-US"/>
              <a:t>- Biên lợi nhuận ròng có xu hướng giảm trong những năm gần đây, đặc biệt là trong thời kỳ đại dịch COVID-19.</a:t>
            </a:r>
          </a:p>
          <a:p>
            <a:r>
              <a:rPr lang="en-US"/>
              <a:t>- Kể từ giai đoạn hậu Covid-19, ngành điện ảnh đang có dấu hiệu phục hồi và tăng trưởng.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Những người mê phim có thể biết đến các đạo diễn nổi tiếng, giúp họ tra cứu thông tin về phim của mình để xem. Các nhà làm phim cũng có thể biết được thông tin của những người đạo diễn này từ đó hợp tác để thu về lợi nhuận cao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Nhóm em là nhóm 5 với 4 thành viên......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tổng doanh thu của các đạo diễn và chọn ra 10 đạo diễn thành công nhất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10 đạo diễn thành công nhất với số doanh thu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Giúp nhà làm phim biết các thể loại phim nào có thể dễ dàng kết hợp, từ đó tăng lợi nhuận cho công ty dựa trên những thể loại phổ biến mà khán giả thường chọn xem.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đếm số lần các thể loại cùng chung 1 bộ phim và lưu vào ma trận sau đây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Theo biểu đồ nhiệt, chúng ta có thể thấy một số cặp thể loại đã kết hợp thường xuyên:</a:t>
            </a:r>
          </a:p>
          <a:p>
            <a:r>
              <a:rPr lang="en-US"/>
              <a:t> - Hành động và Phiêu lưu (Action and Adventure)</a:t>
            </a:r>
          </a:p>
          <a:p>
            <a:r>
              <a:rPr lang="en-US"/>
              <a:t> - Hành động và Kinh dị</a:t>
            </a:r>
          </a:p>
          <a:p>
            <a:r>
              <a:rPr lang="en-US"/>
              <a:t>(Action and Thriller)</a:t>
            </a:r>
          </a:p>
          <a:p>
            <a:r>
              <a:rPr lang="en-US"/>
              <a:t> - Gia đình và hài kịch</a:t>
            </a:r>
          </a:p>
          <a:p>
            <a:r>
              <a:rPr lang="en-US"/>
              <a:t>(Family and Comedy)</a:t>
            </a:r>
          </a:p>
          <a:p>
            <a:r>
              <a:rPr lang="en-US"/>
              <a:t> - Gia đình và Hoạt hình</a:t>
            </a:r>
          </a:p>
          <a:p>
            <a:r>
              <a:rPr lang="en-US"/>
              <a:t>(Family and Animation)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Xác định mức độ ảnh hưởng của điểm số đến doanh thu để người làm phim biết được yếu tố quan trọng giúp họ tăng doanh thu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Chọn ra các thuộc tính cần thiết là điểm số, doanh thu và loại bỏ các dữ liệu bị thiếu để khảo sát mối quan hệ giữa điểm số và doanh thu của một bộ phim.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Dựa vào biểu đồ, đường hồi quy hướng lên chỉ 1 ít cho thấy điểm số có sự tương quan dương với doanh thu nhưng không đáng kể</a:t>
            </a:r>
          </a:p>
          <a:p>
            <a:r>
              <a:rPr lang="en-US"/>
              <a:t>Rất nhiều phim có doanh thu dưới 1 tỉ đô, đa số là dưới 500tr đô đều có điểm số trải dài từ 40 đến 90. Vì vậy điểm số không phải là yếu tố quá quan trọng tác động đến doanh thu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Giúp các nhà làm phim biết được thời lượng thích hợp cho 1 bộ phim tốt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Chọn ra các thuộc tính cần thiết là thời lượng, điểm số, doanh thu, loại bỏ các dữ liệu bị thiếu và chọn lọc những bộ phim đáng xem theo quy ước để khảo sát sự phân phối của thời lượng phim trên bộ dữ liệu tương ứng.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Nội dung phần trình bày của em bao gồm.....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Dựa vào biểu đồ, chúng ta thấy hầu hết các bộ phim hay đều có thời lượng chạy từ 1,6 đến 2,8 giờ</a:t>
            </a:r>
          </a:p>
          <a:p>
            <a:r>
              <a:rPr lang="en-US"/>
              <a:t/>
            </a:r>
          </a:p>
          <a:p>
            <a:r>
              <a:rPr lang="en-US"/>
              <a:t>Sau đây còn 2 câu hỏi nhưng vì thời gian có hạn nên em sẽ đi tiếp đến phần tiếp theo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cho các nhà làm phim biết được mức độ quan tâm của khán giả đến các thể loại phim như thế nào qua các năm nhằm có chiến lược làm phim hiệu quả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Áp dụng one-hot encoding vào cột thể loại để biểu diễn dưới dạng số để dễ dàng phân tích dữ liệu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sự phân bố các thể loại phim theo từng năm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Dựa trên biểu đồ:</a:t>
            </a:r>
          </a:p>
          <a:p>
            <a:r>
              <a:rPr lang="en-US"/>
              <a:t>- Phim chính kịch (drama) luôn chiếm tỷ trọng cao, sau đó là hành động, hài kịch và ly kì (action, comedy and thriller)</a:t>
            </a:r>
          </a:p>
          <a:p>
            <a:r>
              <a:rPr lang="en-US"/>
              <a:t>- Những phim chi phí thấp như chính kịch, lãng mạn hay gia đình (drama, romance, family) thịnh hành giai đoạn 1922-32</a:t>
            </a:r>
          </a:p>
          <a:p>
            <a:r>
              <a:rPr lang="en-US"/>
              <a:t>- Phim tài liệu, Viễn Tây, âm nhạc, chiến tranh (documentary, western, musical and war) tỉ trọng thấp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&lt;đọc câu hỏi&gt;</a:t>
            </a:r>
          </a:p>
          <a:p>
            <a:r>
              <a:rPr lang="en-US"/>
              <a:t>Mục đích: giúp người xem dễ lựa chọn phim theo thể loại yêu thích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mỗi thể loại phim, chọn ra 10 phim được đánh giá đang xem nhất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Vì thời lượng có hạn nên chỉ minh họa được 10 phim đáng xem nhất ở thể loại phim hành động, nhưng trong bài nộp sẽ có tất cả thể loại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[9:00]</a:t>
            </a:r>
          </a:p>
          <a:p>
            <a:r>
              <a:rPr lang="en-US"/>
              <a:t>Nhóm đã thực hiện 2 phần sử dụng mô hình hóa là dự đoán điểm số và phân loại sự thành công của 1 bộ phim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Nhóm quyết định sử dụng dữ liệu về các bộ phim trên website TheMovieDatabase (TMDB)</a:t>
            </a:r>
          </a:p>
          <a:p>
            <a:r>
              <a:rPr lang="en-US"/>
              <a:t>Đây là đường dẫn đến trang web và giao diện chính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 đoán điểm số của bộ phim dựa trên thể loại, thời lượng, ngôn ngữ, kinh phí, doanh thu của bộ phim đó</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Bước tiền xử lý</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Xác định các feature là các đặc trưng trừ điểm số - Score</a:t>
            </a:r>
          </a:p>
          <a:p>
            <a:r>
              <a:rPr lang="en-US"/>
              <a:t>Xác định target là Score</a:t>
            </a:r>
          </a:p>
          <a:p>
            <a:r>
              <a:rPr lang="en-US"/>
              <a:t>Test size 0.2 là Chia dữ liệu thành 80% train và 20% test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Dùng 2 số liệu để đánh giá hiệu suất mô hình là Mean Squared Error và R-Squared &lt;k cần giải thích, dài&gt;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Grid Search CV (Cross-Validation) là phương pháp tìm kiếm siêu tham số</a:t>
            </a:r>
          </a:p>
          <a:p>
            <a:r>
              <a:rPr lang="en-US"/>
              <a:t>- Phương pháp đó tạo ra tất cả các kết hợp từ tập siêu tham số, sau đó chia các tập con folder để train và test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Kết quả cho thấy hiệu suất của các mô hình đều tốt hơn trước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Dựa vào biểu đồ: RFR và Lasso tốt nhất với MSE thấp và R-squared cao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[6:30]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Xác định các feature là các đặc trưng trừ điểm số - Success</a:t>
            </a:r>
          </a:p>
          <a:p>
            <a:r>
              <a:rPr lang="en-US"/>
              <a:t>Xác định target là Success</a:t>
            </a:r>
          </a:p>
          <a:p>
            <a:r>
              <a:rPr lang="en-US"/>
              <a:t>Chia dữ liệu thành 80% train và 20% test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Dừng 4 số liệu sau để đánh giá mô hình: accuracy, precision, recall, F1 score &lt;k cần giải thích, dài&gt;</a:t>
            </a:r>
          </a:p>
          <a:p>
            <a:r>
              <a:rPr lang="en-US"/>
              <a:t/>
            </a:r>
          </a:p>
          <a:p>
            <a:r>
              <a:rPr lang="en-US"/>
              <a:t>Theo số liệu thì thấy được Random Forest đạt hiệu suất rất cao nên sẽ tiến hành fine-tuning 3 mô hình còn lại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thực hiện đồ án cuối kì giúp chúng em có thể xử lý những vấn đề thực tế bằng một quy trình Khoa học Dữ liệu hoàn chỉnh bằng cách sử dụng nguồn dữ liệu đến từ Internet. Đề tài về các bộ phim được chọn vì sự gần gũi, dễ hiểu cùng với sự hứng thú với các bộ phim và vốn kiến thức có sẵn về điện ảnh.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SMOTE: sẽ kết hợp các mẫu gần nhất để tạo thêm các mẫu có nhãn Success để dữ liệu được cân bằng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sử lý imbalance data thì hiệu suất các mô hình đều được tăng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Tất cả các mô hình đều có hiệu suất tương đối (60-70%), và Random Forest vẫn là mô hình tốt nhất với các chỉ số trên 90%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Dữ liệu được thu thập từ việc gửi request đến trang web và lấy về source html bằng thư viện BeautifulSoup</a:t>
            </a:r>
          </a:p>
          <a:p>
            <a:r>
              <a:rPr lang="en-US"/>
              <a:t>Từ đó, dùng các kĩ thuật xử lý để trích lọc ra các phần nội dung cần lấy dựa theo các thuộc tính đã liệt kê trên slide &lt;k cần liệt kê, dài&gt;</a:t>
            </a:r>
          </a:p>
          <a:p>
            <a:r>
              <a:rPr lang="en-US"/>
              <a:t>Sau đó, lưu......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dữ liệu thô sau khi crawl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[14:00]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7.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0.png" Type="http://schemas.openxmlformats.org/officeDocument/2006/relationships/image"/><Relationship Id="rId4"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6.png" Type="http://schemas.openxmlformats.org/officeDocument/2006/relationships/image"/><Relationship Id="rId4" Target="../media/image4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8.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8.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5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48.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5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5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4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notesSlides/notesSlide3.xml" Type="http://schemas.openxmlformats.org/officeDocument/2006/relationships/notesSlid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5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6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48.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6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6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6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48.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6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6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80.png" Type="http://schemas.openxmlformats.org/officeDocument/2006/relationships/image"/><Relationship Id="rId4" Target="../media/image81.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82.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83.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84.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85.png" Type="http://schemas.openxmlformats.org/officeDocument/2006/relationships/image"/><Relationship Id="rId4" Target="../media/image86.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8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notesSlides/notesSlide4.xml" Type="http://schemas.openxmlformats.org/officeDocument/2006/relationships/notesSlide"/><Relationship Id="rId3" Target="../media/image22.png" Type="http://schemas.openxmlformats.org/officeDocument/2006/relationships/image"/><Relationship Id="rId4" Target="https://www.themoviedb.org/movie" TargetMode="External" Type="http://schemas.openxmlformats.org/officeDocument/2006/relationships/hyperlink"/><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8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90.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0.xml" Type="http://schemas.openxmlformats.org/officeDocument/2006/relationships/notesSlide"/><Relationship Id="rId3" Target="../media/image91.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1.xml" Type="http://schemas.openxmlformats.org/officeDocument/2006/relationships/notesSlide"/><Relationship Id="rId3" Target="../media/image92.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2.xml" Type="http://schemas.openxmlformats.org/officeDocument/2006/relationships/notesSlide"/><Relationship Id="rId3" Target="../media/image9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jpe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jpe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jpe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7315200"/>
          </a:xfrm>
          <a:prstGeom prst="rect">
            <a:avLst/>
          </a:prstGeom>
          <a:solidFill>
            <a:srgbClr val="FDCF60"/>
          </a:solidFill>
        </p:spPr>
      </p:sp>
      <p:sp>
        <p:nvSpPr>
          <p:cNvPr name="AutoShape 3" id="3"/>
          <p:cNvSpPr/>
          <p:nvPr/>
        </p:nvSpPr>
        <p:spPr>
          <a:xfrm rot="0">
            <a:off x="731520" y="5749991"/>
            <a:ext cx="518812" cy="71694"/>
          </a:xfrm>
          <a:prstGeom prst="rect">
            <a:avLst/>
          </a:prstGeom>
          <a:solidFill>
            <a:srgbClr val="193970"/>
          </a:solidFill>
        </p:spPr>
      </p:sp>
      <p:sp>
        <p:nvSpPr>
          <p:cNvPr name="TextBox 4" id="4"/>
          <p:cNvSpPr txBox="true"/>
          <p:nvPr/>
        </p:nvSpPr>
        <p:spPr>
          <a:xfrm rot="0">
            <a:off x="731520" y="5901055"/>
            <a:ext cx="2116228" cy="682625"/>
          </a:xfrm>
          <a:prstGeom prst="rect">
            <a:avLst/>
          </a:prstGeom>
        </p:spPr>
        <p:txBody>
          <a:bodyPr anchor="t" rtlCol="false" tIns="0" lIns="0" bIns="0" rIns="0">
            <a:spAutoFit/>
          </a:bodyPr>
          <a:lstStyle/>
          <a:p>
            <a:pPr>
              <a:lnSpc>
                <a:spcPts val="2799"/>
              </a:lnSpc>
              <a:spcBef>
                <a:spcPct val="0"/>
              </a:spcBef>
            </a:pPr>
            <a:r>
              <a:rPr lang="en-US" sz="1999">
                <a:solidFill>
                  <a:srgbClr val="193970"/>
                </a:solidFill>
                <a:latin typeface="Montserrat Bold"/>
              </a:rPr>
              <a:t>Vấn đáp bảo vệ đồ án cuối kỳ</a:t>
            </a:r>
          </a:p>
        </p:txBody>
      </p:sp>
      <p:sp>
        <p:nvSpPr>
          <p:cNvPr name="Freeform 5" id="5"/>
          <p:cNvSpPr/>
          <p:nvPr/>
        </p:nvSpPr>
        <p:spPr>
          <a:xfrm flipH="false" flipV="false" rot="0">
            <a:off x="3586551" y="3513693"/>
            <a:ext cx="5435529" cy="3069987"/>
          </a:xfrm>
          <a:custGeom>
            <a:avLst/>
            <a:gdLst/>
            <a:ahLst/>
            <a:cxnLst/>
            <a:rect r="r" b="b" t="t" l="l"/>
            <a:pathLst>
              <a:path h="3069987" w="5435529">
                <a:moveTo>
                  <a:pt x="0" y="0"/>
                </a:moveTo>
                <a:lnTo>
                  <a:pt x="5435529" y="0"/>
                </a:lnTo>
                <a:lnTo>
                  <a:pt x="5435529" y="3069987"/>
                </a:lnTo>
                <a:lnTo>
                  <a:pt x="0" y="3069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24781" y="788670"/>
            <a:ext cx="9437387" cy="1390650"/>
          </a:xfrm>
          <a:prstGeom prst="rect">
            <a:avLst/>
          </a:prstGeom>
        </p:spPr>
        <p:txBody>
          <a:bodyPr anchor="t" rtlCol="false" tIns="0" lIns="0" bIns="0" rIns="0">
            <a:spAutoFit/>
          </a:bodyPr>
          <a:lstStyle/>
          <a:p>
            <a:pPr algn="just" marL="0" indent="0" lvl="0">
              <a:lnSpc>
                <a:spcPts val="5400"/>
              </a:lnSpc>
              <a:spcBef>
                <a:spcPct val="0"/>
              </a:spcBef>
            </a:pPr>
            <a:r>
              <a:rPr lang="en-US" sz="5000" u="none">
                <a:solidFill>
                  <a:srgbClr val="193970"/>
                </a:solidFill>
                <a:latin typeface="Montserrat Bold"/>
              </a:rPr>
              <a:t>Nhóm 5 - 21_21</a:t>
            </a:r>
          </a:p>
          <a:p>
            <a:pPr algn="just" marL="0" indent="0" lvl="0">
              <a:lnSpc>
                <a:spcPts val="5400"/>
              </a:lnSpc>
              <a:spcBef>
                <a:spcPct val="0"/>
              </a:spcBef>
            </a:pPr>
            <a:r>
              <a:rPr lang="en-US" sz="5000" u="none">
                <a:solidFill>
                  <a:srgbClr val="193970"/>
                </a:solidFill>
                <a:latin typeface="Montserrat Bold"/>
              </a:rPr>
              <a:t>Nhập môn Khoa học Dữ liệu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1615431"/>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Tiền xử lý</a:t>
            </a:r>
          </a:p>
          <a:p>
            <a:pPr>
              <a:lnSpc>
                <a:spcPts val="6500"/>
              </a:lnSpc>
            </a:pPr>
            <a:r>
              <a:rPr lang="en-US" sz="5000">
                <a:solidFill>
                  <a:srgbClr val="193970"/>
                </a:solidFill>
                <a:latin typeface="Montserrat Bold"/>
              </a:rPr>
              <a:t>dữ liệu</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9910" y="0"/>
            <a:ext cx="2973690" cy="7315200"/>
            <a:chOff x="0" y="0"/>
            <a:chExt cx="3964920" cy="9753600"/>
          </a:xfrm>
        </p:grpSpPr>
        <p:pic>
          <p:nvPicPr>
            <p:cNvPr name="Picture 3" id="3"/>
            <p:cNvPicPr>
              <a:picLocks noChangeAspect="true"/>
            </p:cNvPicPr>
            <p:nvPr/>
          </p:nvPicPr>
          <p:blipFill>
            <a:blip r:embed="rId3"/>
            <a:srcRect l="58317" t="0" r="14547" b="0"/>
            <a:stretch>
              <a:fillRect/>
            </a:stretch>
          </p:blipFill>
          <p:spPr>
            <a:xfrm flipH="false" flipV="false">
              <a:off x="0" y="0"/>
              <a:ext cx="3964920" cy="9753600"/>
            </a:xfrm>
            <a:prstGeom prst="rect">
              <a:avLst/>
            </a:prstGeom>
          </p:spPr>
        </p:pic>
      </p:grpSp>
      <p:sp>
        <p:nvSpPr>
          <p:cNvPr name="AutoShape 4" id="4"/>
          <p:cNvSpPr/>
          <p:nvPr/>
        </p:nvSpPr>
        <p:spPr>
          <a:xfrm rot="0">
            <a:off x="743510" y="2195289"/>
            <a:ext cx="2752298" cy="48037"/>
          </a:xfrm>
          <a:prstGeom prst="rect">
            <a:avLst/>
          </a:prstGeom>
          <a:solidFill>
            <a:srgbClr val="193970"/>
          </a:solidFill>
        </p:spPr>
      </p:sp>
      <p:grpSp>
        <p:nvGrpSpPr>
          <p:cNvPr name="Group 5" id="5"/>
          <p:cNvGrpSpPr/>
          <p:nvPr/>
        </p:nvGrpSpPr>
        <p:grpSpPr>
          <a:xfrm rot="0">
            <a:off x="731520" y="2520895"/>
            <a:ext cx="5504595" cy="1883760"/>
            <a:chOff x="0" y="0"/>
            <a:chExt cx="7339461" cy="2511680"/>
          </a:xfrm>
        </p:grpSpPr>
        <p:sp>
          <p:nvSpPr>
            <p:cNvPr name="TextBox 6" id="6"/>
            <p:cNvSpPr txBox="true"/>
            <p:nvPr/>
          </p:nvSpPr>
          <p:spPr>
            <a:xfrm rot="0">
              <a:off x="0" y="9525"/>
              <a:ext cx="7339461" cy="384175"/>
            </a:xfrm>
            <a:prstGeom prst="rect">
              <a:avLst/>
            </a:prstGeom>
          </p:spPr>
          <p:txBody>
            <a:bodyPr anchor="t" rtlCol="false" tIns="0" lIns="0" bIns="0" rIns="0">
              <a:spAutoFit/>
            </a:bodyPr>
            <a:lstStyle/>
            <a:p>
              <a:pPr>
                <a:lnSpc>
                  <a:spcPts val="2394"/>
                </a:lnSpc>
                <a:spcBef>
                  <a:spcPct val="0"/>
                </a:spcBef>
              </a:pPr>
              <a:r>
                <a:rPr lang="en-US" sz="1995">
                  <a:solidFill>
                    <a:srgbClr val="193970"/>
                  </a:solidFill>
                  <a:latin typeface="Montserrat"/>
                </a:rPr>
                <a:t>Data shape</a:t>
              </a:r>
            </a:p>
          </p:txBody>
        </p:sp>
        <p:grpSp>
          <p:nvGrpSpPr>
            <p:cNvPr name="Group 7" id="7"/>
            <p:cNvGrpSpPr/>
            <p:nvPr/>
          </p:nvGrpSpPr>
          <p:grpSpPr>
            <a:xfrm rot="0">
              <a:off x="15986" y="671934"/>
              <a:ext cx="7323474" cy="1839745"/>
              <a:chOff x="0" y="0"/>
              <a:chExt cx="1196646" cy="300612"/>
            </a:xfrm>
          </p:grpSpPr>
          <p:sp>
            <p:nvSpPr>
              <p:cNvPr name="Freeform 8" id="8"/>
              <p:cNvSpPr/>
              <p:nvPr/>
            </p:nvSpPr>
            <p:spPr>
              <a:xfrm flipH="false" flipV="false" rot="0">
                <a:off x="0" y="0"/>
                <a:ext cx="1196646" cy="300612"/>
              </a:xfrm>
              <a:custGeom>
                <a:avLst/>
                <a:gdLst/>
                <a:ahLst/>
                <a:cxnLst/>
                <a:rect r="r" b="b" t="t" l="l"/>
                <a:pathLst>
                  <a:path h="300612" w="1196646">
                    <a:moveTo>
                      <a:pt x="0" y="0"/>
                    </a:moveTo>
                    <a:lnTo>
                      <a:pt x="1196646" y="0"/>
                    </a:lnTo>
                    <a:lnTo>
                      <a:pt x="1196646" y="300612"/>
                    </a:lnTo>
                    <a:lnTo>
                      <a:pt x="0" y="300612"/>
                    </a:lnTo>
                    <a:close/>
                  </a:path>
                </a:pathLst>
              </a:custGeom>
              <a:blipFill>
                <a:blip r:embed="rId4"/>
                <a:stretch>
                  <a:fillRect l="-2468" t="-9825" r="-3997" b="-7056"/>
                </a:stretch>
              </a:blipFill>
            </p:spPr>
          </p:sp>
        </p:grpSp>
      </p:grpSp>
      <p:grpSp>
        <p:nvGrpSpPr>
          <p:cNvPr name="Group 9" id="9"/>
          <p:cNvGrpSpPr/>
          <p:nvPr/>
        </p:nvGrpSpPr>
        <p:grpSpPr>
          <a:xfrm rot="0">
            <a:off x="731520" y="4776129"/>
            <a:ext cx="5504595" cy="1883760"/>
            <a:chOff x="0" y="0"/>
            <a:chExt cx="7339461" cy="2511680"/>
          </a:xfrm>
        </p:grpSpPr>
        <p:sp>
          <p:nvSpPr>
            <p:cNvPr name="TextBox 10" id="10"/>
            <p:cNvSpPr txBox="true"/>
            <p:nvPr/>
          </p:nvSpPr>
          <p:spPr>
            <a:xfrm rot="0">
              <a:off x="0" y="9525"/>
              <a:ext cx="7339461" cy="384175"/>
            </a:xfrm>
            <a:prstGeom prst="rect">
              <a:avLst/>
            </a:prstGeom>
          </p:spPr>
          <p:txBody>
            <a:bodyPr anchor="t" rtlCol="false" tIns="0" lIns="0" bIns="0" rIns="0">
              <a:spAutoFit/>
            </a:bodyPr>
            <a:lstStyle/>
            <a:p>
              <a:pPr>
                <a:lnSpc>
                  <a:spcPts val="2394"/>
                </a:lnSpc>
                <a:spcBef>
                  <a:spcPct val="0"/>
                </a:spcBef>
              </a:pPr>
              <a:r>
                <a:rPr lang="en-US" sz="1995">
                  <a:solidFill>
                    <a:srgbClr val="193970"/>
                  </a:solidFill>
                  <a:latin typeface="Montserrat"/>
                </a:rPr>
                <a:t>Duplicated rows</a:t>
              </a:r>
            </a:p>
          </p:txBody>
        </p:sp>
        <p:grpSp>
          <p:nvGrpSpPr>
            <p:cNvPr name="Group 11" id="11"/>
            <p:cNvGrpSpPr/>
            <p:nvPr/>
          </p:nvGrpSpPr>
          <p:grpSpPr>
            <a:xfrm rot="0">
              <a:off x="15986" y="671934"/>
              <a:ext cx="7323474" cy="1839745"/>
              <a:chOff x="0" y="0"/>
              <a:chExt cx="1196646" cy="300612"/>
            </a:xfrm>
          </p:grpSpPr>
          <p:sp>
            <p:nvSpPr>
              <p:cNvPr name="Freeform 12" id="12"/>
              <p:cNvSpPr/>
              <p:nvPr/>
            </p:nvSpPr>
            <p:spPr>
              <a:xfrm flipH="false" flipV="false" rot="0">
                <a:off x="0" y="0"/>
                <a:ext cx="1196646" cy="300612"/>
              </a:xfrm>
              <a:custGeom>
                <a:avLst/>
                <a:gdLst/>
                <a:ahLst/>
                <a:cxnLst/>
                <a:rect r="r" b="b" t="t" l="l"/>
                <a:pathLst>
                  <a:path h="300612" w="1196646">
                    <a:moveTo>
                      <a:pt x="0" y="0"/>
                    </a:moveTo>
                    <a:lnTo>
                      <a:pt x="1196646" y="0"/>
                    </a:lnTo>
                    <a:lnTo>
                      <a:pt x="1196646" y="300612"/>
                    </a:lnTo>
                    <a:lnTo>
                      <a:pt x="0" y="300612"/>
                    </a:lnTo>
                    <a:close/>
                  </a:path>
                </a:pathLst>
              </a:custGeom>
              <a:blipFill>
                <a:blip r:embed="rId5"/>
                <a:stretch>
                  <a:fillRect l="-2776" t="0" r="-6081" b="0"/>
                </a:stretch>
              </a:blipFill>
            </p:spPr>
          </p:sp>
        </p:grpSp>
      </p:grpSp>
      <p:sp>
        <p:nvSpPr>
          <p:cNvPr name="TextBox 13" id="13"/>
          <p:cNvSpPr txBox="true"/>
          <p:nvPr/>
        </p:nvSpPr>
        <p:spPr>
          <a:xfrm rot="0">
            <a:off x="731520" y="731520"/>
            <a:ext cx="5504595" cy="1371600"/>
          </a:xfrm>
          <a:prstGeom prst="rect">
            <a:avLst/>
          </a:prstGeom>
        </p:spPr>
        <p:txBody>
          <a:bodyPr anchor="t" rtlCol="false" tIns="0" lIns="0" bIns="0" rIns="0">
            <a:spAutoFit/>
          </a:bodyPr>
          <a:lstStyle/>
          <a:p>
            <a:pPr>
              <a:lnSpc>
                <a:spcPts val="5400"/>
              </a:lnSpc>
            </a:pPr>
            <a:r>
              <a:rPr lang="en-US" sz="4500">
                <a:solidFill>
                  <a:srgbClr val="193970"/>
                </a:solidFill>
                <a:latin typeface="Montserrat Bold"/>
              </a:rPr>
              <a:t>LÀM SẠCH</a:t>
            </a:r>
          </a:p>
          <a:p>
            <a:pPr>
              <a:lnSpc>
                <a:spcPts val="5400"/>
              </a:lnSpc>
            </a:pPr>
            <a:r>
              <a:rPr lang="en-US" sz="4500">
                <a:solidFill>
                  <a:srgbClr val="193970"/>
                </a:solidFill>
                <a:latin typeface="Montserrat Bold"/>
              </a:rPr>
              <a:t>DỮ LIỆU</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43510" y="2195289"/>
            <a:ext cx="2752298" cy="48037"/>
          </a:xfrm>
          <a:prstGeom prst="rect">
            <a:avLst/>
          </a:prstGeom>
          <a:solidFill>
            <a:srgbClr val="193970"/>
          </a:solidFill>
        </p:spPr>
      </p:sp>
      <p:grpSp>
        <p:nvGrpSpPr>
          <p:cNvPr name="Group 3" id="3"/>
          <p:cNvGrpSpPr/>
          <p:nvPr/>
        </p:nvGrpSpPr>
        <p:grpSpPr>
          <a:xfrm rot="0">
            <a:off x="731520" y="3133285"/>
            <a:ext cx="3450395" cy="345039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23040" b="0"/>
              </a:stretch>
            </a:blipFill>
          </p:spPr>
        </p:sp>
      </p:grpSp>
      <p:grpSp>
        <p:nvGrpSpPr>
          <p:cNvPr name="Group 5" id="5"/>
          <p:cNvGrpSpPr/>
          <p:nvPr/>
        </p:nvGrpSpPr>
        <p:grpSpPr>
          <a:xfrm rot="0">
            <a:off x="4380412" y="3133285"/>
            <a:ext cx="4641668" cy="3450395"/>
            <a:chOff x="0" y="0"/>
            <a:chExt cx="1030071" cy="765706"/>
          </a:xfrm>
        </p:grpSpPr>
        <p:sp>
          <p:nvSpPr>
            <p:cNvPr name="Freeform 6" id="6"/>
            <p:cNvSpPr/>
            <p:nvPr/>
          </p:nvSpPr>
          <p:spPr>
            <a:xfrm flipH="false" flipV="false" rot="0">
              <a:off x="0" y="0"/>
              <a:ext cx="1030071" cy="765706"/>
            </a:xfrm>
            <a:custGeom>
              <a:avLst/>
              <a:gdLst/>
              <a:ahLst/>
              <a:cxnLst/>
              <a:rect r="r" b="b" t="t" l="l"/>
              <a:pathLst>
                <a:path h="765706" w="1030071">
                  <a:moveTo>
                    <a:pt x="0" y="0"/>
                  </a:moveTo>
                  <a:lnTo>
                    <a:pt x="1030071" y="0"/>
                  </a:lnTo>
                  <a:lnTo>
                    <a:pt x="1030071" y="765706"/>
                  </a:lnTo>
                  <a:lnTo>
                    <a:pt x="0" y="765706"/>
                  </a:lnTo>
                  <a:close/>
                </a:path>
              </a:pathLst>
            </a:custGeom>
            <a:blipFill>
              <a:blip r:embed="rId4"/>
              <a:stretch>
                <a:fillRect l="0" t="-958" r="0" b="0"/>
              </a:stretch>
            </a:blipFill>
          </p:spPr>
        </p:sp>
      </p:grpSp>
      <p:sp>
        <p:nvSpPr>
          <p:cNvPr name="TextBox 7" id="7"/>
          <p:cNvSpPr txBox="true"/>
          <p:nvPr/>
        </p:nvSpPr>
        <p:spPr>
          <a:xfrm rot="0">
            <a:off x="755500" y="2578768"/>
            <a:ext cx="3426416" cy="285750"/>
          </a:xfrm>
          <a:prstGeom prst="rect">
            <a:avLst/>
          </a:prstGeom>
        </p:spPr>
        <p:txBody>
          <a:bodyPr anchor="t" rtlCol="false" tIns="0" lIns="0" bIns="0" rIns="0">
            <a:spAutoFit/>
          </a:bodyPr>
          <a:lstStyle/>
          <a:p>
            <a:pPr>
              <a:lnSpc>
                <a:spcPts val="2394"/>
              </a:lnSpc>
              <a:spcBef>
                <a:spcPct val="0"/>
              </a:spcBef>
            </a:pPr>
            <a:r>
              <a:rPr lang="en-US" sz="1995">
                <a:solidFill>
                  <a:srgbClr val="193970"/>
                </a:solidFill>
                <a:latin typeface="Montserrat"/>
              </a:rPr>
              <a:t>Data type</a:t>
            </a:r>
          </a:p>
        </p:txBody>
      </p:sp>
      <p:sp>
        <p:nvSpPr>
          <p:cNvPr name="TextBox 8" id="8"/>
          <p:cNvSpPr txBox="true"/>
          <p:nvPr/>
        </p:nvSpPr>
        <p:spPr>
          <a:xfrm rot="0">
            <a:off x="731520" y="731520"/>
            <a:ext cx="5504595" cy="1371600"/>
          </a:xfrm>
          <a:prstGeom prst="rect">
            <a:avLst/>
          </a:prstGeom>
        </p:spPr>
        <p:txBody>
          <a:bodyPr anchor="t" rtlCol="false" tIns="0" lIns="0" bIns="0" rIns="0">
            <a:spAutoFit/>
          </a:bodyPr>
          <a:lstStyle/>
          <a:p>
            <a:pPr>
              <a:lnSpc>
                <a:spcPts val="5400"/>
              </a:lnSpc>
            </a:pPr>
            <a:r>
              <a:rPr lang="en-US" sz="4500">
                <a:solidFill>
                  <a:srgbClr val="193970"/>
                </a:solidFill>
                <a:latin typeface="Montserrat Bold"/>
              </a:rPr>
              <a:t>LÀM SẠCH</a:t>
            </a:r>
          </a:p>
          <a:p>
            <a:pPr>
              <a:lnSpc>
                <a:spcPts val="5400"/>
              </a:lnSpc>
            </a:pPr>
            <a:r>
              <a:rPr lang="en-US" sz="4500">
                <a:solidFill>
                  <a:srgbClr val="193970"/>
                </a:solidFill>
                <a:latin typeface="Montserrat Bold"/>
              </a:rPr>
              <a:t>DỮ LIỆU</a:t>
            </a:r>
          </a:p>
        </p:txBody>
      </p:sp>
      <p:sp>
        <p:nvSpPr>
          <p:cNvPr name="TextBox 9" id="9"/>
          <p:cNvSpPr txBox="true"/>
          <p:nvPr/>
        </p:nvSpPr>
        <p:spPr>
          <a:xfrm rot="0">
            <a:off x="4380412" y="2578768"/>
            <a:ext cx="4641668" cy="285750"/>
          </a:xfrm>
          <a:prstGeom prst="rect">
            <a:avLst/>
          </a:prstGeom>
        </p:spPr>
        <p:txBody>
          <a:bodyPr anchor="t" rtlCol="false" tIns="0" lIns="0" bIns="0" rIns="0">
            <a:spAutoFit/>
          </a:bodyPr>
          <a:lstStyle/>
          <a:p>
            <a:pPr>
              <a:lnSpc>
                <a:spcPts val="2394"/>
              </a:lnSpc>
              <a:spcBef>
                <a:spcPct val="0"/>
              </a:spcBef>
            </a:pPr>
            <a:r>
              <a:rPr lang="en-US" sz="1995">
                <a:solidFill>
                  <a:srgbClr val="193970"/>
                </a:solidFill>
                <a:latin typeface="Montserrat"/>
              </a:rPr>
              <a:t>Missing value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62218" y="3657600"/>
            <a:ext cx="525725" cy="67277"/>
          </a:xfrm>
          <a:prstGeom prst="rect">
            <a:avLst/>
          </a:prstGeom>
          <a:solidFill>
            <a:srgbClr val="193970"/>
          </a:solidFill>
        </p:spPr>
      </p:sp>
      <p:sp>
        <p:nvSpPr>
          <p:cNvPr name="TextBox 3" id="3"/>
          <p:cNvSpPr txBox="true"/>
          <p:nvPr/>
        </p:nvSpPr>
        <p:spPr>
          <a:xfrm rot="0">
            <a:off x="777722" y="3801077"/>
            <a:ext cx="8382963" cy="1828800"/>
          </a:xfrm>
          <a:prstGeom prst="rect">
            <a:avLst/>
          </a:prstGeom>
        </p:spPr>
        <p:txBody>
          <a:bodyPr anchor="t" rtlCol="false" tIns="0" lIns="0" bIns="0" rIns="0">
            <a:spAutoFit/>
          </a:bodyPr>
          <a:lstStyle/>
          <a:p>
            <a:pPr marL="431797" indent="-215899" lvl="1">
              <a:lnSpc>
                <a:spcPts val="2999"/>
              </a:lnSpc>
              <a:buFont typeface="Arial"/>
              <a:buChar char="•"/>
            </a:pPr>
            <a:r>
              <a:rPr lang="en-US" sz="1999">
                <a:solidFill>
                  <a:srgbClr val="193970"/>
                </a:solidFill>
                <a:latin typeface="Montserrat Bold"/>
              </a:rPr>
              <a:t>Categorical features</a:t>
            </a:r>
            <a:r>
              <a:rPr lang="en-US" sz="1999">
                <a:solidFill>
                  <a:srgbClr val="193970"/>
                </a:solidFill>
                <a:latin typeface="Montserrat"/>
              </a:rPr>
              <a:t>: Vì một bộ phim có thể thuộc nhiều thể loại nên ta sẽ xử lý về định dạng phù hợp để thực hiện những công đoạn tiếp theo.</a:t>
            </a:r>
          </a:p>
          <a:p>
            <a:pPr marL="431797" indent="-215899" lvl="1">
              <a:lnSpc>
                <a:spcPts val="2999"/>
              </a:lnSpc>
              <a:buFont typeface="Arial"/>
              <a:buChar char="•"/>
            </a:pPr>
            <a:r>
              <a:rPr lang="en-US" sz="1999">
                <a:solidFill>
                  <a:srgbClr val="193970"/>
                </a:solidFill>
                <a:latin typeface="Montserrat Bold"/>
              </a:rPr>
              <a:t>Numerical features</a:t>
            </a:r>
            <a:r>
              <a:rPr lang="en-US" sz="1999">
                <a:solidFill>
                  <a:srgbClr val="193970"/>
                </a:solidFill>
                <a:latin typeface="Montserrat"/>
              </a:rPr>
              <a:t>: Sử dụng thống kê mô tả để khảo sát các cột dữ liệu số.</a:t>
            </a:r>
          </a:p>
        </p:txBody>
      </p:sp>
      <p:sp>
        <p:nvSpPr>
          <p:cNvPr name="AutoShape 4" id="4"/>
          <p:cNvSpPr/>
          <p:nvPr/>
        </p:nvSpPr>
        <p:spPr>
          <a:xfrm rot="0">
            <a:off x="0" y="0"/>
            <a:ext cx="9753600" cy="2803786"/>
          </a:xfrm>
          <a:prstGeom prst="rect">
            <a:avLst/>
          </a:prstGeom>
          <a:solidFill>
            <a:srgbClr val="0C45A6"/>
          </a:solidFill>
        </p:spPr>
      </p:sp>
      <p:sp>
        <p:nvSpPr>
          <p:cNvPr name="Freeform 5" id="5"/>
          <p:cNvSpPr/>
          <p:nvPr/>
        </p:nvSpPr>
        <p:spPr>
          <a:xfrm flipH="false" flipV="false" rot="0">
            <a:off x="6888164" y="671022"/>
            <a:ext cx="1924819" cy="2132764"/>
          </a:xfrm>
          <a:custGeom>
            <a:avLst/>
            <a:gdLst/>
            <a:ahLst/>
            <a:cxnLst/>
            <a:rect r="r" b="b" t="t" l="l"/>
            <a:pathLst>
              <a:path h="2132764" w="1924819">
                <a:moveTo>
                  <a:pt x="0" y="0"/>
                </a:moveTo>
                <a:lnTo>
                  <a:pt x="1924820" y="0"/>
                </a:lnTo>
                <a:lnTo>
                  <a:pt x="1924820" y="2132764"/>
                </a:lnTo>
                <a:lnTo>
                  <a:pt x="0" y="21327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38614" y="716093"/>
            <a:ext cx="5543981" cy="1371600"/>
          </a:xfrm>
          <a:prstGeom prst="rect">
            <a:avLst/>
          </a:prstGeom>
        </p:spPr>
        <p:txBody>
          <a:bodyPr anchor="t" rtlCol="false" tIns="0" lIns="0" bIns="0" rIns="0">
            <a:spAutoFit/>
          </a:bodyPr>
          <a:lstStyle/>
          <a:p>
            <a:pPr>
              <a:lnSpc>
                <a:spcPts val="5400"/>
              </a:lnSpc>
            </a:pPr>
            <a:r>
              <a:rPr lang="en-US" sz="4500">
                <a:solidFill>
                  <a:srgbClr val="FFFFFF"/>
                </a:solidFill>
                <a:latin typeface="Montserrat Bold"/>
              </a:rPr>
              <a:t>KỸ THUẬT</a:t>
            </a:r>
          </a:p>
          <a:p>
            <a:pPr>
              <a:lnSpc>
                <a:spcPts val="5400"/>
              </a:lnSpc>
            </a:pPr>
            <a:r>
              <a:rPr lang="en-US" sz="4500">
                <a:solidFill>
                  <a:srgbClr val="FFFFFF"/>
                </a:solidFill>
                <a:latin typeface="Montserrat Bold"/>
              </a:rPr>
              <a:t>ĐẶC TRƯNG</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2431084"/>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Phân tích khám phá</a:t>
            </a:r>
          </a:p>
          <a:p>
            <a:pPr>
              <a:lnSpc>
                <a:spcPts val="6500"/>
              </a:lnSpc>
            </a:pPr>
            <a:r>
              <a:rPr lang="en-US" sz="5000">
                <a:solidFill>
                  <a:srgbClr val="193970"/>
                </a:solidFill>
                <a:latin typeface="Montserrat Bold"/>
              </a:rPr>
              <a:t>dữ liệu</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99033" cy="7315200"/>
          </a:xfrm>
          <a:prstGeom prst="rect">
            <a:avLst/>
          </a:prstGeom>
          <a:solidFill>
            <a:srgbClr val="FDCF60"/>
          </a:solidFill>
        </p:spPr>
      </p:sp>
      <p:sp>
        <p:nvSpPr>
          <p:cNvPr name="Freeform 3" id="3"/>
          <p:cNvSpPr/>
          <p:nvPr/>
        </p:nvSpPr>
        <p:spPr>
          <a:xfrm flipH="false" flipV="false" rot="0">
            <a:off x="437522" y="1787344"/>
            <a:ext cx="5123988" cy="3740512"/>
          </a:xfrm>
          <a:custGeom>
            <a:avLst/>
            <a:gdLst/>
            <a:ahLst/>
            <a:cxnLst/>
            <a:rect r="r" b="b" t="t" l="l"/>
            <a:pathLst>
              <a:path h="3740512" w="5123988">
                <a:moveTo>
                  <a:pt x="0" y="0"/>
                </a:moveTo>
                <a:lnTo>
                  <a:pt x="5123989" y="0"/>
                </a:lnTo>
                <a:lnTo>
                  <a:pt x="5123989" y="3740512"/>
                </a:lnTo>
                <a:lnTo>
                  <a:pt x="0" y="3740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340167" y="2563856"/>
            <a:ext cx="2681913" cy="2187488"/>
            <a:chOff x="0" y="0"/>
            <a:chExt cx="3575884" cy="2916651"/>
          </a:xfrm>
        </p:grpSpPr>
        <p:sp>
          <p:nvSpPr>
            <p:cNvPr name="AutoShape 5" id="5"/>
            <p:cNvSpPr/>
            <p:nvPr/>
          </p:nvSpPr>
          <p:spPr>
            <a:xfrm rot="0">
              <a:off x="0" y="0"/>
              <a:ext cx="896845" cy="94357"/>
            </a:xfrm>
            <a:prstGeom prst="rect">
              <a:avLst/>
            </a:prstGeom>
            <a:solidFill>
              <a:srgbClr val="193970"/>
            </a:solidFill>
          </p:spPr>
        </p:sp>
        <p:sp>
          <p:nvSpPr>
            <p:cNvPr name="TextBox 6" id="6"/>
            <p:cNvSpPr txBox="true"/>
            <p:nvPr/>
          </p:nvSpPr>
          <p:spPr>
            <a:xfrm rot="0">
              <a:off x="0" y="312569"/>
              <a:ext cx="3575884" cy="2604083"/>
            </a:xfrm>
            <a:prstGeom prst="rect">
              <a:avLst/>
            </a:prstGeom>
          </p:spPr>
          <p:txBody>
            <a:bodyPr anchor="t" rtlCol="false" tIns="0" lIns="0" bIns="0" rIns="0">
              <a:spAutoFit/>
            </a:bodyPr>
            <a:lstStyle/>
            <a:p>
              <a:pPr>
                <a:lnSpc>
                  <a:spcPts val="4448"/>
                </a:lnSpc>
              </a:pPr>
              <a:r>
                <a:rPr lang="en-US" sz="1779">
                  <a:solidFill>
                    <a:srgbClr val="193970"/>
                  </a:solidFill>
                  <a:latin typeface="Montserrat"/>
                </a:rPr>
                <a:t>Các công đoạn:</a:t>
              </a:r>
            </a:p>
            <a:p>
              <a:pPr marL="408215" indent="-204107" lvl="1">
                <a:lnSpc>
                  <a:spcPts val="2836"/>
                </a:lnSpc>
                <a:buFont typeface="Arial"/>
                <a:buChar char="•"/>
              </a:pPr>
              <a:r>
                <a:rPr lang="en-US" sz="1890">
                  <a:solidFill>
                    <a:srgbClr val="193970"/>
                  </a:solidFill>
                  <a:latin typeface="Montserrat Bold"/>
                </a:rPr>
                <a:t>Purpose</a:t>
              </a:r>
            </a:p>
            <a:p>
              <a:pPr marL="408215" indent="-204107" lvl="1">
                <a:lnSpc>
                  <a:spcPts val="2836"/>
                </a:lnSpc>
                <a:buFont typeface="Arial"/>
                <a:buChar char="•"/>
              </a:pPr>
              <a:r>
                <a:rPr lang="en-US" sz="1890">
                  <a:solidFill>
                    <a:srgbClr val="193970"/>
                  </a:solidFill>
                  <a:latin typeface="Montserrat Bold"/>
                </a:rPr>
                <a:t>Analyzing</a:t>
              </a:r>
            </a:p>
            <a:p>
              <a:pPr marL="408215" indent="-204107" lvl="1">
                <a:lnSpc>
                  <a:spcPts val="2836"/>
                </a:lnSpc>
                <a:buFont typeface="Arial"/>
                <a:buChar char="•"/>
              </a:pPr>
              <a:r>
                <a:rPr lang="en-US" sz="1890">
                  <a:solidFill>
                    <a:srgbClr val="193970"/>
                  </a:solidFill>
                  <a:latin typeface="Montserrat Bold"/>
                </a:rPr>
                <a:t>Visualization</a:t>
              </a:r>
            </a:p>
            <a:p>
              <a:pPr marL="408215" indent="-204107" lvl="1">
                <a:lnSpc>
                  <a:spcPts val="2836"/>
                </a:lnSpc>
                <a:buFont typeface="Arial"/>
                <a:buChar char="•"/>
              </a:pPr>
              <a:r>
                <a:rPr lang="en-US" sz="1890">
                  <a:solidFill>
                    <a:srgbClr val="193970"/>
                  </a:solidFill>
                  <a:latin typeface="Montserrat Bold"/>
                </a:rPr>
                <a:t>Give observations</a:t>
              </a:r>
            </a:p>
          </p:txBody>
        </p:sp>
      </p:gr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876800" y="4659019"/>
            <a:ext cx="604772" cy="63628"/>
          </a:xfrm>
          <a:prstGeom prst="rect">
            <a:avLst/>
          </a:prstGeom>
          <a:solidFill>
            <a:srgbClr val="193970"/>
          </a:solidFill>
        </p:spPr>
      </p:sp>
      <p:sp>
        <p:nvSpPr>
          <p:cNvPr name="TextBox 3" id="3"/>
          <p:cNvSpPr txBox="true"/>
          <p:nvPr/>
        </p:nvSpPr>
        <p:spPr>
          <a:xfrm rot="0">
            <a:off x="4876800" y="4950319"/>
            <a:ext cx="4145280" cy="1693545"/>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Lợi nhuận ròng và biên lợi nhuận ròng của ngành công nghiệp phim ảnh theo thời gian (1961-nay).</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1</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53686" y="2989454"/>
            <a:ext cx="7446227" cy="1264920"/>
          </a:xfrm>
          <a:prstGeom prst="rect">
            <a:avLst/>
          </a:prstGeom>
        </p:spPr>
        <p:txBody>
          <a:bodyPr anchor="t" rtlCol="false" tIns="0" lIns="0" bIns="0" rIns="0">
            <a:spAutoFit/>
          </a:bodyPr>
          <a:lstStyle/>
          <a:p>
            <a:pPr algn="ctr">
              <a:lnSpc>
                <a:spcPts val="3449"/>
              </a:lnSpc>
            </a:pPr>
            <a:r>
              <a:rPr lang="en-US" sz="2299">
                <a:solidFill>
                  <a:srgbClr val="193970"/>
                </a:solidFill>
                <a:latin typeface="Montserrat"/>
              </a:rPr>
              <a:t>Lợi nhuận ròng = Doanh thu - Kinh phí</a:t>
            </a:r>
          </a:p>
          <a:p>
            <a:pPr algn="ctr">
              <a:lnSpc>
                <a:spcPts val="3449"/>
              </a:lnSpc>
            </a:pPr>
          </a:p>
          <a:p>
            <a:pPr algn="ctr">
              <a:lnSpc>
                <a:spcPts val="3449"/>
              </a:lnSpc>
            </a:pPr>
            <a:r>
              <a:rPr lang="en-US" sz="2299">
                <a:solidFill>
                  <a:srgbClr val="193970"/>
                </a:solidFill>
                <a:latin typeface="Montserrat"/>
              </a:rPr>
              <a:t>Biên lợi nhuận ròng = Lợi nhuận ròng / Doanh thu</a:t>
            </a:r>
          </a:p>
        </p:txBody>
      </p:sp>
      <p:grpSp>
        <p:nvGrpSpPr>
          <p:cNvPr name="Group 3" id="3"/>
          <p:cNvGrpSpPr/>
          <p:nvPr/>
        </p:nvGrpSpPr>
        <p:grpSpPr>
          <a:xfrm rot="0">
            <a:off x="731520" y="991879"/>
            <a:ext cx="6526393" cy="1289424"/>
            <a:chOff x="0" y="0"/>
            <a:chExt cx="8701858" cy="1719232"/>
          </a:xfrm>
        </p:grpSpPr>
        <p:sp>
          <p:nvSpPr>
            <p:cNvPr name="AutoShape 4" id="4"/>
            <p:cNvSpPr/>
            <p:nvPr/>
          </p:nvSpPr>
          <p:spPr>
            <a:xfrm rot="0">
              <a:off x="0" y="1574753"/>
              <a:ext cx="1261294" cy="144479"/>
            </a:xfrm>
            <a:prstGeom prst="rect">
              <a:avLst/>
            </a:prstGeom>
            <a:solidFill>
              <a:srgbClr val="193970"/>
            </a:solidFill>
          </p:spPr>
        </p:sp>
        <p:sp>
          <p:nvSpPr>
            <p:cNvPr name="TextBox 5" id="5"/>
            <p:cNvSpPr txBox="true"/>
            <p:nvPr/>
          </p:nvSpPr>
          <p:spPr>
            <a:xfrm rot="0">
              <a:off x="0" y="9525"/>
              <a:ext cx="8701858"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NOTE</a:t>
              </a:r>
            </a:p>
          </p:txBody>
        </p:sp>
      </p:grpSp>
      <p:sp>
        <p:nvSpPr>
          <p:cNvPr name="Freeform 6" id="6"/>
          <p:cNvSpPr/>
          <p:nvPr/>
        </p:nvSpPr>
        <p:spPr>
          <a:xfrm flipH="false" flipV="false" rot="0">
            <a:off x="7155955" y="731520"/>
            <a:ext cx="1866125" cy="1810141"/>
          </a:xfrm>
          <a:custGeom>
            <a:avLst/>
            <a:gdLst/>
            <a:ahLst/>
            <a:cxnLst/>
            <a:rect r="r" b="b" t="t" l="l"/>
            <a:pathLst>
              <a:path h="1810141" w="1866125">
                <a:moveTo>
                  <a:pt x="0" y="0"/>
                </a:moveTo>
                <a:lnTo>
                  <a:pt x="1866125" y="0"/>
                </a:lnTo>
                <a:lnTo>
                  <a:pt x="1866125" y="1810141"/>
                </a:lnTo>
                <a:lnTo>
                  <a:pt x="0" y="181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0" y="6583680"/>
            <a:ext cx="9753600" cy="731520"/>
          </a:xfrm>
          <a:prstGeom prst="rect">
            <a:avLst/>
          </a:prstGeom>
          <a:solidFill>
            <a:srgbClr val="0C45A6"/>
          </a:solidFill>
        </p:spPr>
      </p:sp>
      <p:sp>
        <p:nvSpPr>
          <p:cNvPr name="TextBox 8" id="8"/>
          <p:cNvSpPr txBox="true"/>
          <p:nvPr/>
        </p:nvSpPr>
        <p:spPr>
          <a:xfrm rot="0">
            <a:off x="1468848" y="4963986"/>
            <a:ext cx="7242038" cy="836295"/>
          </a:xfrm>
          <a:prstGeom prst="rect">
            <a:avLst/>
          </a:prstGeom>
        </p:spPr>
        <p:txBody>
          <a:bodyPr anchor="t" rtlCol="false" tIns="0" lIns="0" bIns="0" rIns="0">
            <a:spAutoFit/>
          </a:bodyPr>
          <a:lstStyle/>
          <a:p>
            <a:pPr algn="ctr">
              <a:lnSpc>
                <a:spcPts val="3449"/>
              </a:lnSpc>
            </a:pPr>
            <a:r>
              <a:rPr lang="en-US" sz="2299">
                <a:solidFill>
                  <a:srgbClr val="193970"/>
                </a:solidFill>
                <a:latin typeface="Montserrat"/>
              </a:rPr>
              <a:t>Để thuận tiện trong việc trực quan hóa dữ liệu,</a:t>
            </a:r>
          </a:p>
          <a:p>
            <a:pPr algn="ctr">
              <a:lnSpc>
                <a:spcPts val="3449"/>
              </a:lnSpc>
            </a:pPr>
            <a:r>
              <a:rPr lang="en-US" sz="2299">
                <a:solidFill>
                  <a:srgbClr val="193970"/>
                </a:solidFill>
                <a:latin typeface="Montserrat"/>
              </a:rPr>
              <a:t>ta chỉ chọn mốc thời gian từ năm 1961-nay.</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1169397" y="1996053"/>
            <a:ext cx="7414806" cy="5057186"/>
          </a:xfrm>
          <a:custGeom>
            <a:avLst/>
            <a:gdLst/>
            <a:ahLst/>
            <a:cxnLst/>
            <a:rect r="r" b="b" t="t" l="l"/>
            <a:pathLst>
              <a:path h="5057186" w="7414806">
                <a:moveTo>
                  <a:pt x="0" y="0"/>
                </a:moveTo>
                <a:lnTo>
                  <a:pt x="7414806" y="0"/>
                </a:lnTo>
                <a:lnTo>
                  <a:pt x="7414806" y="5057186"/>
                </a:lnTo>
                <a:lnTo>
                  <a:pt x="0" y="5057186"/>
                </a:lnTo>
                <a:lnTo>
                  <a:pt x="0" y="0"/>
                </a:lnTo>
                <a:close/>
              </a:path>
            </a:pathLst>
          </a:custGeom>
          <a:blipFill>
            <a:blip r:embed="rId3"/>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Freeform 3" id="3"/>
          <p:cNvSpPr/>
          <p:nvPr/>
        </p:nvSpPr>
        <p:spPr>
          <a:xfrm flipH="false" flipV="false" rot="0">
            <a:off x="0" y="953353"/>
            <a:ext cx="9753600" cy="5408494"/>
          </a:xfrm>
          <a:custGeom>
            <a:avLst/>
            <a:gdLst/>
            <a:ahLst/>
            <a:cxnLst/>
            <a:rect r="r" b="b" t="t" l="l"/>
            <a:pathLst>
              <a:path h="5408494" w="9753600">
                <a:moveTo>
                  <a:pt x="0" y="0"/>
                </a:moveTo>
                <a:lnTo>
                  <a:pt x="9753600" y="0"/>
                </a:lnTo>
                <a:lnTo>
                  <a:pt x="9753600" y="5408494"/>
                </a:lnTo>
                <a:lnTo>
                  <a:pt x="0" y="5408494"/>
                </a:lnTo>
                <a:lnTo>
                  <a:pt x="0" y="0"/>
                </a:lnTo>
                <a:close/>
              </a:path>
            </a:pathLst>
          </a:custGeom>
          <a:blipFill>
            <a:blip r:embed="rId3"/>
            <a:stretch>
              <a:fillRect l="0" t="0" r="0" b="0"/>
            </a:stretch>
          </a:blipFill>
        </p:spPr>
      </p:sp>
      <p:sp>
        <p:nvSpPr>
          <p:cNvPr name="AutoShape 4" id="4"/>
          <p:cNvSpPr/>
          <p:nvPr/>
        </p:nvSpPr>
        <p:spPr>
          <a:xfrm rot="0">
            <a:off x="0" y="6771422"/>
            <a:ext cx="9753600" cy="544606"/>
          </a:xfrm>
          <a:prstGeom prst="rect">
            <a:avLst/>
          </a:prstGeom>
          <a:solidFill>
            <a:srgbClr val="FDCF60"/>
          </a:solid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68789" y="2117090"/>
            <a:ext cx="4453291" cy="2804795"/>
          </a:xfrm>
          <a:prstGeom prst="rect">
            <a:avLst/>
          </a:prstGeom>
        </p:spPr>
        <p:txBody>
          <a:bodyPr anchor="t" rtlCol="false" tIns="0" lIns="0" bIns="0" rIns="0">
            <a:spAutoFit/>
          </a:bodyPr>
          <a:lstStyle/>
          <a:p>
            <a:pPr>
              <a:lnSpc>
                <a:spcPts val="7399"/>
              </a:lnSpc>
            </a:pPr>
            <a:r>
              <a:rPr lang="en-US" sz="3699">
                <a:solidFill>
                  <a:srgbClr val="193970"/>
                </a:solidFill>
                <a:latin typeface="Montserrat"/>
              </a:rPr>
              <a:t>Thành viên:</a:t>
            </a:r>
          </a:p>
          <a:p>
            <a:pPr>
              <a:lnSpc>
                <a:spcPts val="3600"/>
              </a:lnSpc>
            </a:pPr>
            <a:r>
              <a:rPr lang="en-US" sz="2400">
                <a:solidFill>
                  <a:srgbClr val="193970"/>
                </a:solidFill>
                <a:latin typeface="Montserrat"/>
              </a:rPr>
              <a:t>21120045 - Bùi Hồng Đăng</a:t>
            </a:r>
          </a:p>
          <a:p>
            <a:pPr>
              <a:lnSpc>
                <a:spcPts val="3600"/>
              </a:lnSpc>
            </a:pPr>
            <a:r>
              <a:rPr lang="en-US" sz="2400">
                <a:solidFill>
                  <a:srgbClr val="193970"/>
                </a:solidFill>
                <a:latin typeface="Montserrat"/>
              </a:rPr>
              <a:t>21120108 - Nguyễn Tiến Nhật</a:t>
            </a:r>
          </a:p>
          <a:p>
            <a:pPr>
              <a:lnSpc>
                <a:spcPts val="3600"/>
              </a:lnSpc>
            </a:pPr>
            <a:r>
              <a:rPr lang="en-US" sz="2400">
                <a:solidFill>
                  <a:srgbClr val="193970"/>
                </a:solidFill>
                <a:latin typeface="Montserrat"/>
              </a:rPr>
              <a:t>21120169 - Thái Chí Vỹ</a:t>
            </a:r>
          </a:p>
          <a:p>
            <a:pPr>
              <a:lnSpc>
                <a:spcPts val="3600"/>
              </a:lnSpc>
            </a:pPr>
            <a:r>
              <a:rPr lang="en-US" sz="2400">
                <a:solidFill>
                  <a:srgbClr val="193970"/>
                </a:solidFill>
                <a:latin typeface="Montserrat"/>
              </a:rPr>
              <a:t>21120201 - Bùi Đình Bảo</a:t>
            </a:r>
          </a:p>
        </p:txBody>
      </p:sp>
      <p:sp>
        <p:nvSpPr>
          <p:cNvPr name="Freeform 3" id="3"/>
          <p:cNvSpPr/>
          <p:nvPr/>
        </p:nvSpPr>
        <p:spPr>
          <a:xfrm flipH="false" flipV="false" rot="0">
            <a:off x="731520" y="2148113"/>
            <a:ext cx="3112344" cy="3018974"/>
          </a:xfrm>
          <a:custGeom>
            <a:avLst/>
            <a:gdLst/>
            <a:ahLst/>
            <a:cxnLst/>
            <a:rect r="r" b="b" t="t" l="l"/>
            <a:pathLst>
              <a:path h="3018974" w="3112344">
                <a:moveTo>
                  <a:pt x="0" y="0"/>
                </a:moveTo>
                <a:lnTo>
                  <a:pt x="3112344" y="0"/>
                </a:lnTo>
                <a:lnTo>
                  <a:pt x="3112344" y="3018974"/>
                </a:lnTo>
                <a:lnTo>
                  <a:pt x="0" y="3018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067048" y="4820483"/>
            <a:ext cx="604772" cy="63628"/>
          </a:xfrm>
          <a:prstGeom prst="rect">
            <a:avLst/>
          </a:prstGeom>
          <a:solidFill>
            <a:srgbClr val="193970"/>
          </a:solidFill>
        </p:spPr>
      </p:sp>
      <p:sp>
        <p:nvSpPr>
          <p:cNvPr name="TextBox 3" id="3"/>
          <p:cNvSpPr txBox="true"/>
          <p:nvPr/>
        </p:nvSpPr>
        <p:spPr>
          <a:xfrm rot="0">
            <a:off x="5067048" y="5272376"/>
            <a:ext cx="3528898" cy="1264920"/>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Xác định những đạo diễn phim thành công nhất mọi thời đại.</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2</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731520" y="2642857"/>
            <a:ext cx="8290560" cy="2930468"/>
          </a:xfrm>
          <a:custGeom>
            <a:avLst/>
            <a:gdLst/>
            <a:ahLst/>
            <a:cxnLst/>
            <a:rect r="r" b="b" t="t" l="l"/>
            <a:pathLst>
              <a:path h="2930468" w="8290560">
                <a:moveTo>
                  <a:pt x="0" y="0"/>
                </a:moveTo>
                <a:lnTo>
                  <a:pt x="8290560" y="0"/>
                </a:lnTo>
                <a:lnTo>
                  <a:pt x="8290560" y="2930468"/>
                </a:lnTo>
                <a:lnTo>
                  <a:pt x="0" y="2930468"/>
                </a:lnTo>
                <a:lnTo>
                  <a:pt x="0" y="0"/>
                </a:lnTo>
                <a:close/>
              </a:path>
            </a:pathLst>
          </a:custGeom>
          <a:blipFill>
            <a:blip r:embed="rId3"/>
            <a:stretch>
              <a:fillRect l="0" t="0" r="0" b="0"/>
            </a:stretch>
          </a:blipFill>
        </p:spPr>
      </p:sp>
      <p:sp>
        <p:nvSpPr>
          <p:cNvPr name="TextBox 7" id="7"/>
          <p:cNvSpPr txBox="true"/>
          <p:nvPr/>
        </p:nvSpPr>
        <p:spPr>
          <a:xfrm rot="0">
            <a:off x="731520" y="5987415"/>
            <a:ext cx="8290560" cy="596265"/>
          </a:xfrm>
          <a:prstGeom prst="rect">
            <a:avLst/>
          </a:prstGeom>
        </p:spPr>
        <p:txBody>
          <a:bodyPr anchor="t" rtlCol="false" tIns="0" lIns="0" bIns="0" rIns="0">
            <a:spAutoFit/>
          </a:bodyPr>
          <a:lstStyle/>
          <a:p>
            <a:pPr algn="just">
              <a:lnSpc>
                <a:spcPts val="2400"/>
              </a:lnSpc>
            </a:pPr>
            <a:r>
              <a:rPr lang="en-US" sz="1600">
                <a:solidFill>
                  <a:srgbClr val="193970"/>
                </a:solidFill>
                <a:latin typeface="Montserrat"/>
              </a:rPr>
              <a:t>Để đơn giản hóa, ta quy ước những đạo diễn thành công nhất là top 10 những đạo diễn có tổng doanh thu thu được từ phim cao nhất.</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0" y="1924614"/>
            <a:ext cx="9753600" cy="3465972"/>
          </a:xfrm>
          <a:custGeom>
            <a:avLst/>
            <a:gdLst/>
            <a:ahLst/>
            <a:cxnLst/>
            <a:rect r="r" b="b" t="t" l="l"/>
            <a:pathLst>
              <a:path h="3465972" w="9753600">
                <a:moveTo>
                  <a:pt x="0" y="0"/>
                </a:moveTo>
                <a:lnTo>
                  <a:pt x="9753600" y="0"/>
                </a:lnTo>
                <a:lnTo>
                  <a:pt x="9753600" y="3465972"/>
                </a:lnTo>
                <a:lnTo>
                  <a:pt x="0" y="3465972"/>
                </a:lnTo>
                <a:lnTo>
                  <a:pt x="0" y="0"/>
                </a:lnTo>
                <a:close/>
              </a:path>
            </a:pathLst>
          </a:custGeom>
          <a:blipFill>
            <a:blip r:embed="rId3"/>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86649" y="4605146"/>
            <a:ext cx="604772" cy="63628"/>
          </a:xfrm>
          <a:prstGeom prst="rect">
            <a:avLst/>
          </a:prstGeom>
          <a:solidFill>
            <a:srgbClr val="193970"/>
          </a:solidFill>
        </p:spPr>
      </p:sp>
      <p:sp>
        <p:nvSpPr>
          <p:cNvPr name="TextBox 3" id="3"/>
          <p:cNvSpPr txBox="true"/>
          <p:nvPr/>
        </p:nvSpPr>
        <p:spPr>
          <a:xfrm rot="0">
            <a:off x="5386649" y="5013109"/>
            <a:ext cx="3635431" cy="1264920"/>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Những thể loại phim nào có thể dễ dàng kết hợp được với nhau?</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3</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844852" y="2160370"/>
            <a:ext cx="8177228" cy="4698609"/>
          </a:xfrm>
          <a:custGeom>
            <a:avLst/>
            <a:gdLst/>
            <a:ahLst/>
            <a:cxnLst/>
            <a:rect r="r" b="b" t="t" l="l"/>
            <a:pathLst>
              <a:path h="4698609" w="8177228">
                <a:moveTo>
                  <a:pt x="0" y="0"/>
                </a:moveTo>
                <a:lnTo>
                  <a:pt x="8177228" y="0"/>
                </a:lnTo>
                <a:lnTo>
                  <a:pt x="8177228" y="4698609"/>
                </a:lnTo>
                <a:lnTo>
                  <a:pt x="0" y="4698609"/>
                </a:lnTo>
                <a:lnTo>
                  <a:pt x="0" y="0"/>
                </a:lnTo>
                <a:close/>
              </a:path>
            </a:pathLst>
          </a:custGeom>
          <a:blipFill>
            <a:blip r:embed="rId3"/>
            <a:stretch>
              <a:fillRect l="0" t="0" r="0" b="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1162727" y="544606"/>
            <a:ext cx="7428147" cy="6226816"/>
          </a:xfrm>
          <a:custGeom>
            <a:avLst/>
            <a:gdLst/>
            <a:ahLst/>
            <a:cxnLst/>
            <a:rect r="r" b="b" t="t" l="l"/>
            <a:pathLst>
              <a:path h="6226816" w="7428147">
                <a:moveTo>
                  <a:pt x="0" y="0"/>
                </a:moveTo>
                <a:lnTo>
                  <a:pt x="7428146" y="0"/>
                </a:lnTo>
                <a:lnTo>
                  <a:pt x="7428146" y="6226816"/>
                </a:lnTo>
                <a:lnTo>
                  <a:pt x="0" y="6226816"/>
                </a:lnTo>
                <a:lnTo>
                  <a:pt x="0" y="0"/>
                </a:lnTo>
                <a:close/>
              </a:path>
            </a:pathLst>
          </a:custGeom>
          <a:blipFill>
            <a:blip r:embed="rId3"/>
            <a:stretch>
              <a:fillRect l="0" t="0" r="0" b="0"/>
            </a:stretch>
          </a:blipFill>
        </p:spPr>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876800" y="4765971"/>
            <a:ext cx="604772" cy="63628"/>
          </a:xfrm>
          <a:prstGeom prst="rect">
            <a:avLst/>
          </a:prstGeom>
          <a:solidFill>
            <a:srgbClr val="193970"/>
          </a:solidFill>
        </p:spPr>
      </p:sp>
      <p:sp>
        <p:nvSpPr>
          <p:cNvPr name="TextBox 3" id="3"/>
          <p:cNvSpPr txBox="true"/>
          <p:nvPr/>
        </p:nvSpPr>
        <p:spPr>
          <a:xfrm rot="0">
            <a:off x="4876800" y="5013109"/>
            <a:ext cx="4363411" cy="1264920"/>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Liệu một bộ phim có điểm số cao thì xu hướng doanh thu cũng sẽ cao hay không?</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4</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2867585" y="1945636"/>
            <a:ext cx="4018430" cy="5023037"/>
          </a:xfrm>
          <a:custGeom>
            <a:avLst/>
            <a:gdLst/>
            <a:ahLst/>
            <a:cxnLst/>
            <a:rect r="r" b="b" t="t" l="l"/>
            <a:pathLst>
              <a:path h="5023037" w="4018430">
                <a:moveTo>
                  <a:pt x="0" y="0"/>
                </a:moveTo>
                <a:lnTo>
                  <a:pt x="4018430" y="0"/>
                </a:lnTo>
                <a:lnTo>
                  <a:pt x="4018430" y="5023038"/>
                </a:lnTo>
                <a:lnTo>
                  <a:pt x="0" y="5023038"/>
                </a:lnTo>
                <a:lnTo>
                  <a:pt x="0" y="0"/>
                </a:lnTo>
                <a:close/>
              </a:path>
            </a:pathLst>
          </a:custGeom>
          <a:blipFill>
            <a:blip r:embed="rId3"/>
            <a:stretch>
              <a:fillRect l="0" t="0"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63202" y="544606"/>
            <a:ext cx="9627195" cy="6201916"/>
          </a:xfrm>
          <a:custGeom>
            <a:avLst/>
            <a:gdLst/>
            <a:ahLst/>
            <a:cxnLst/>
            <a:rect r="r" b="b" t="t" l="l"/>
            <a:pathLst>
              <a:path h="6201916" w="9627195">
                <a:moveTo>
                  <a:pt x="0" y="0"/>
                </a:moveTo>
                <a:lnTo>
                  <a:pt x="9627196" y="0"/>
                </a:lnTo>
                <a:lnTo>
                  <a:pt x="9627196" y="6201916"/>
                </a:lnTo>
                <a:lnTo>
                  <a:pt x="0" y="6201916"/>
                </a:lnTo>
                <a:lnTo>
                  <a:pt x="0" y="0"/>
                </a:lnTo>
                <a:close/>
              </a:path>
            </a:pathLst>
          </a:custGeom>
          <a:blipFill>
            <a:blip r:embed="rId3"/>
            <a:stretch>
              <a:fillRect l="0" t="0" r="0" b="0"/>
            </a:stretch>
          </a:blipFill>
        </p:spPr>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599716" y="4946017"/>
            <a:ext cx="604772" cy="63628"/>
          </a:xfrm>
          <a:prstGeom prst="rect">
            <a:avLst/>
          </a:prstGeom>
          <a:solidFill>
            <a:srgbClr val="193970"/>
          </a:solidFill>
        </p:spPr>
      </p:sp>
      <p:sp>
        <p:nvSpPr>
          <p:cNvPr name="TextBox 3" id="3"/>
          <p:cNvSpPr txBox="true"/>
          <p:nvPr/>
        </p:nvSpPr>
        <p:spPr>
          <a:xfrm rot="0">
            <a:off x="5599716" y="5137398"/>
            <a:ext cx="2925207" cy="1264920"/>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Xác định thời lượng lý tưởng cho một bộ phim.</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5</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45A6"/>
        </a:solidFill>
      </p:bgPr>
    </p:bg>
    <p:spTree>
      <p:nvGrpSpPr>
        <p:cNvPr id="1" name=""/>
        <p:cNvGrpSpPr/>
        <p:nvPr/>
      </p:nvGrpSpPr>
      <p:grpSpPr>
        <a:xfrm>
          <a:off x="0" y="0"/>
          <a:ext cx="0" cy="0"/>
          <a:chOff x="0" y="0"/>
          <a:chExt cx="0" cy="0"/>
        </a:xfrm>
      </p:grpSpPr>
      <p:sp>
        <p:nvSpPr>
          <p:cNvPr name="AutoShape 2" id="2"/>
          <p:cNvSpPr/>
          <p:nvPr/>
        </p:nvSpPr>
        <p:spPr>
          <a:xfrm rot="0">
            <a:off x="6493151" y="0"/>
            <a:ext cx="3325114" cy="7315200"/>
          </a:xfrm>
          <a:prstGeom prst="rect">
            <a:avLst/>
          </a:prstGeom>
          <a:solidFill>
            <a:srgbClr val="FFFFFF"/>
          </a:solidFill>
        </p:spPr>
      </p:sp>
      <p:grpSp>
        <p:nvGrpSpPr>
          <p:cNvPr name="Group 3" id="3"/>
          <p:cNvGrpSpPr/>
          <p:nvPr/>
        </p:nvGrpSpPr>
        <p:grpSpPr>
          <a:xfrm rot="0">
            <a:off x="7064941" y="731520"/>
            <a:ext cx="2688659" cy="5852160"/>
            <a:chOff x="0" y="0"/>
            <a:chExt cx="3584879" cy="7802880"/>
          </a:xfrm>
        </p:grpSpPr>
        <p:pic>
          <p:nvPicPr>
            <p:cNvPr name="Picture 4" id="4"/>
            <p:cNvPicPr>
              <a:picLocks noChangeAspect="true"/>
            </p:cNvPicPr>
            <p:nvPr/>
          </p:nvPicPr>
          <p:blipFill>
            <a:blip r:embed="rId3"/>
            <a:srcRect l="40503" t="0" r="24541" b="0"/>
            <a:stretch>
              <a:fillRect/>
            </a:stretch>
          </p:blipFill>
          <p:spPr>
            <a:xfrm flipH="false" flipV="false">
              <a:off x="0" y="0"/>
              <a:ext cx="3584879" cy="7802880"/>
            </a:xfrm>
            <a:prstGeom prst="rect">
              <a:avLst/>
            </a:prstGeom>
          </p:spPr>
        </p:pic>
      </p:grpSp>
      <p:sp>
        <p:nvSpPr>
          <p:cNvPr name="AutoShape 5" id="5"/>
          <p:cNvSpPr/>
          <p:nvPr/>
        </p:nvSpPr>
        <p:spPr>
          <a:xfrm rot="0">
            <a:off x="306170" y="1374076"/>
            <a:ext cx="3810000" cy="60522"/>
          </a:xfrm>
          <a:prstGeom prst="rect">
            <a:avLst/>
          </a:prstGeom>
          <a:solidFill>
            <a:srgbClr val="FFFFFF"/>
          </a:solidFill>
        </p:spPr>
      </p:sp>
      <p:sp>
        <p:nvSpPr>
          <p:cNvPr name="TextBox 6" id="6"/>
          <p:cNvSpPr txBox="true"/>
          <p:nvPr/>
        </p:nvSpPr>
        <p:spPr>
          <a:xfrm rot="0">
            <a:off x="306170" y="495195"/>
            <a:ext cx="6186982" cy="685800"/>
          </a:xfrm>
          <a:prstGeom prst="rect">
            <a:avLst/>
          </a:prstGeom>
        </p:spPr>
        <p:txBody>
          <a:bodyPr anchor="t" rtlCol="false" tIns="0" lIns="0" bIns="0" rIns="0">
            <a:spAutoFit/>
          </a:bodyPr>
          <a:lstStyle/>
          <a:p>
            <a:pPr>
              <a:lnSpc>
                <a:spcPts val="5400"/>
              </a:lnSpc>
            </a:pPr>
            <a:r>
              <a:rPr lang="en-US" sz="4500">
                <a:solidFill>
                  <a:srgbClr val="FFFFFF"/>
                </a:solidFill>
                <a:latin typeface="Montserrat Bold"/>
              </a:rPr>
              <a:t>TABLE OF CONTENT</a:t>
            </a:r>
          </a:p>
        </p:txBody>
      </p:sp>
      <p:sp>
        <p:nvSpPr>
          <p:cNvPr name="Freeform 7" id="7"/>
          <p:cNvSpPr/>
          <p:nvPr/>
        </p:nvSpPr>
        <p:spPr>
          <a:xfrm flipH="false" flipV="false" rot="0">
            <a:off x="412507" y="2069710"/>
            <a:ext cx="425350" cy="425350"/>
          </a:xfrm>
          <a:custGeom>
            <a:avLst/>
            <a:gdLst/>
            <a:ahLst/>
            <a:cxnLst/>
            <a:rect r="r" b="b" t="t" l="l"/>
            <a:pathLst>
              <a:path h="425350" w="425350">
                <a:moveTo>
                  <a:pt x="0" y="0"/>
                </a:moveTo>
                <a:lnTo>
                  <a:pt x="425351" y="0"/>
                </a:lnTo>
                <a:lnTo>
                  <a:pt x="425351" y="425350"/>
                </a:lnTo>
                <a:lnTo>
                  <a:pt x="0" y="425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12507" y="2885295"/>
            <a:ext cx="425350" cy="425350"/>
          </a:xfrm>
          <a:custGeom>
            <a:avLst/>
            <a:gdLst/>
            <a:ahLst/>
            <a:cxnLst/>
            <a:rect r="r" b="b" t="t" l="l"/>
            <a:pathLst>
              <a:path h="425350" w="425350">
                <a:moveTo>
                  <a:pt x="0" y="0"/>
                </a:moveTo>
                <a:lnTo>
                  <a:pt x="425351" y="0"/>
                </a:lnTo>
                <a:lnTo>
                  <a:pt x="425351" y="425350"/>
                </a:lnTo>
                <a:lnTo>
                  <a:pt x="0" y="425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12507" y="3700880"/>
            <a:ext cx="425350" cy="425350"/>
          </a:xfrm>
          <a:custGeom>
            <a:avLst/>
            <a:gdLst/>
            <a:ahLst/>
            <a:cxnLst/>
            <a:rect r="r" b="b" t="t" l="l"/>
            <a:pathLst>
              <a:path h="425350" w="425350">
                <a:moveTo>
                  <a:pt x="0" y="0"/>
                </a:moveTo>
                <a:lnTo>
                  <a:pt x="425351" y="0"/>
                </a:lnTo>
                <a:lnTo>
                  <a:pt x="425351" y="425350"/>
                </a:lnTo>
                <a:lnTo>
                  <a:pt x="0" y="4253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12507" y="4516755"/>
            <a:ext cx="425350" cy="425350"/>
          </a:xfrm>
          <a:custGeom>
            <a:avLst/>
            <a:gdLst/>
            <a:ahLst/>
            <a:cxnLst/>
            <a:rect r="r" b="b" t="t" l="l"/>
            <a:pathLst>
              <a:path h="425350" w="425350">
                <a:moveTo>
                  <a:pt x="0" y="0"/>
                </a:moveTo>
                <a:lnTo>
                  <a:pt x="425351" y="0"/>
                </a:lnTo>
                <a:lnTo>
                  <a:pt x="425351" y="425350"/>
                </a:lnTo>
                <a:lnTo>
                  <a:pt x="0" y="4253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12507" y="5332630"/>
            <a:ext cx="425350" cy="425350"/>
          </a:xfrm>
          <a:custGeom>
            <a:avLst/>
            <a:gdLst/>
            <a:ahLst/>
            <a:cxnLst/>
            <a:rect r="r" b="b" t="t" l="l"/>
            <a:pathLst>
              <a:path h="425350" w="425350">
                <a:moveTo>
                  <a:pt x="0" y="0"/>
                </a:moveTo>
                <a:lnTo>
                  <a:pt x="425351" y="0"/>
                </a:lnTo>
                <a:lnTo>
                  <a:pt x="425351" y="425350"/>
                </a:lnTo>
                <a:lnTo>
                  <a:pt x="0" y="4253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12507" y="6148505"/>
            <a:ext cx="425350" cy="425350"/>
          </a:xfrm>
          <a:custGeom>
            <a:avLst/>
            <a:gdLst/>
            <a:ahLst/>
            <a:cxnLst/>
            <a:rect r="r" b="b" t="t" l="l"/>
            <a:pathLst>
              <a:path h="425350" w="425350">
                <a:moveTo>
                  <a:pt x="0" y="0"/>
                </a:moveTo>
                <a:lnTo>
                  <a:pt x="425351" y="0"/>
                </a:lnTo>
                <a:lnTo>
                  <a:pt x="425351" y="425351"/>
                </a:lnTo>
                <a:lnTo>
                  <a:pt x="0" y="4253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1152502" y="2075960"/>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Giới thiệu đề tài</a:t>
            </a:r>
          </a:p>
        </p:txBody>
      </p:sp>
      <p:sp>
        <p:nvSpPr>
          <p:cNvPr name="TextBox 14" id="14"/>
          <p:cNvSpPr txBox="true"/>
          <p:nvPr/>
        </p:nvSpPr>
        <p:spPr>
          <a:xfrm rot="0">
            <a:off x="1152502" y="2891545"/>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Thu thập dữ liệu</a:t>
            </a:r>
          </a:p>
        </p:txBody>
      </p:sp>
      <p:sp>
        <p:nvSpPr>
          <p:cNvPr name="TextBox 15" id="15"/>
          <p:cNvSpPr txBox="true"/>
          <p:nvPr/>
        </p:nvSpPr>
        <p:spPr>
          <a:xfrm rot="0">
            <a:off x="1152502" y="3707130"/>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Tiền xử lý dữ liệu</a:t>
            </a:r>
          </a:p>
        </p:txBody>
      </p:sp>
      <p:sp>
        <p:nvSpPr>
          <p:cNvPr name="TextBox 16" id="16"/>
          <p:cNvSpPr txBox="true"/>
          <p:nvPr/>
        </p:nvSpPr>
        <p:spPr>
          <a:xfrm rot="0">
            <a:off x="1152502" y="4526280"/>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Phân tích khám phá dữ liệu</a:t>
            </a:r>
          </a:p>
        </p:txBody>
      </p:sp>
      <p:sp>
        <p:nvSpPr>
          <p:cNvPr name="TextBox 17" id="17"/>
          <p:cNvSpPr txBox="true"/>
          <p:nvPr/>
        </p:nvSpPr>
        <p:spPr>
          <a:xfrm rot="0">
            <a:off x="1152502" y="5345430"/>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Mô hình hóa dữ liệu</a:t>
            </a:r>
          </a:p>
        </p:txBody>
      </p:sp>
      <p:sp>
        <p:nvSpPr>
          <p:cNvPr name="TextBox 18" id="18"/>
          <p:cNvSpPr txBox="true"/>
          <p:nvPr/>
        </p:nvSpPr>
        <p:spPr>
          <a:xfrm rot="0">
            <a:off x="1152502" y="6164580"/>
            <a:ext cx="5009534" cy="419100"/>
          </a:xfrm>
          <a:prstGeom prst="rect">
            <a:avLst/>
          </a:prstGeom>
        </p:spPr>
        <p:txBody>
          <a:bodyPr anchor="t" rtlCol="false" tIns="0" lIns="0" bIns="0" rIns="0">
            <a:spAutoFit/>
          </a:bodyPr>
          <a:lstStyle/>
          <a:p>
            <a:pPr>
              <a:lnSpc>
                <a:spcPts val="3379"/>
              </a:lnSpc>
            </a:pPr>
            <a:r>
              <a:rPr lang="en-US" sz="2816">
                <a:solidFill>
                  <a:srgbClr val="FFFFFF"/>
                </a:solidFill>
                <a:latin typeface="Montserrat"/>
              </a:rPr>
              <a:t>Kết luận và tự đánh giá</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8962" y="3095181"/>
            <a:ext cx="7375676" cy="2607945"/>
          </a:xfrm>
          <a:prstGeom prst="rect">
            <a:avLst/>
          </a:prstGeom>
        </p:spPr>
        <p:txBody>
          <a:bodyPr anchor="t" rtlCol="false" tIns="0" lIns="0" bIns="0" rIns="0">
            <a:spAutoFit/>
          </a:bodyPr>
          <a:lstStyle/>
          <a:p>
            <a:pPr algn="just">
              <a:lnSpc>
                <a:spcPts val="3450"/>
              </a:lnSpc>
            </a:pPr>
            <a:r>
              <a:rPr lang="en-US" sz="2300">
                <a:solidFill>
                  <a:srgbClr val="193970"/>
                </a:solidFill>
                <a:latin typeface="Montserrat"/>
              </a:rPr>
              <a:t>Ta chỉ khảo sát thời lượng của những bộ phim đáng xem nhất, được quy ước như sau:</a:t>
            </a:r>
          </a:p>
          <a:p>
            <a:pPr algn="just" marL="496571" indent="-248285" lvl="1">
              <a:lnSpc>
                <a:spcPts val="3450"/>
              </a:lnSpc>
              <a:buFont typeface="Arial"/>
              <a:buChar char="•"/>
            </a:pPr>
            <a:r>
              <a:rPr lang="en-US" sz="2300">
                <a:solidFill>
                  <a:srgbClr val="193970"/>
                </a:solidFill>
                <a:latin typeface="Montserrat"/>
              </a:rPr>
              <a:t>Doanh thu của bộ phim đó lớn hơn tứ phân vị thứ 3 (quantile 75) của mẫu số liệu tương ứng.</a:t>
            </a:r>
          </a:p>
          <a:p>
            <a:pPr algn="just" marL="496571" indent="-248285" lvl="1">
              <a:lnSpc>
                <a:spcPts val="3450"/>
              </a:lnSpc>
              <a:buFont typeface="Arial"/>
              <a:buChar char="•"/>
            </a:pPr>
            <a:r>
              <a:rPr lang="en-US" sz="2300">
                <a:solidFill>
                  <a:srgbClr val="193970"/>
                </a:solidFill>
                <a:latin typeface="Montserrat"/>
              </a:rPr>
              <a:t>Điểm số của bộ phim đó lớn hơn tứ phân vị thứ 3 (quantile 75) của mẫu số liệu tương ứng.</a:t>
            </a:r>
          </a:p>
        </p:txBody>
      </p:sp>
      <p:grpSp>
        <p:nvGrpSpPr>
          <p:cNvPr name="Group 3" id="3"/>
          <p:cNvGrpSpPr/>
          <p:nvPr/>
        </p:nvGrpSpPr>
        <p:grpSpPr>
          <a:xfrm rot="0">
            <a:off x="731520" y="991879"/>
            <a:ext cx="6526393" cy="1289424"/>
            <a:chOff x="0" y="0"/>
            <a:chExt cx="8701858" cy="1719232"/>
          </a:xfrm>
        </p:grpSpPr>
        <p:sp>
          <p:nvSpPr>
            <p:cNvPr name="AutoShape 4" id="4"/>
            <p:cNvSpPr/>
            <p:nvPr/>
          </p:nvSpPr>
          <p:spPr>
            <a:xfrm rot="0">
              <a:off x="0" y="1574753"/>
              <a:ext cx="1261294" cy="144479"/>
            </a:xfrm>
            <a:prstGeom prst="rect">
              <a:avLst/>
            </a:prstGeom>
            <a:solidFill>
              <a:srgbClr val="193970"/>
            </a:solidFill>
          </p:spPr>
        </p:sp>
        <p:sp>
          <p:nvSpPr>
            <p:cNvPr name="TextBox 5" id="5"/>
            <p:cNvSpPr txBox="true"/>
            <p:nvPr/>
          </p:nvSpPr>
          <p:spPr>
            <a:xfrm rot="0">
              <a:off x="0" y="9525"/>
              <a:ext cx="8701858"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NOTE</a:t>
              </a:r>
            </a:p>
          </p:txBody>
        </p:sp>
      </p:grpSp>
      <p:sp>
        <p:nvSpPr>
          <p:cNvPr name="Freeform 6" id="6"/>
          <p:cNvSpPr/>
          <p:nvPr/>
        </p:nvSpPr>
        <p:spPr>
          <a:xfrm flipH="false" flipV="false" rot="0">
            <a:off x="7155955" y="731520"/>
            <a:ext cx="1866125" cy="1810141"/>
          </a:xfrm>
          <a:custGeom>
            <a:avLst/>
            <a:gdLst/>
            <a:ahLst/>
            <a:cxnLst/>
            <a:rect r="r" b="b" t="t" l="l"/>
            <a:pathLst>
              <a:path h="1810141" w="1866125">
                <a:moveTo>
                  <a:pt x="0" y="0"/>
                </a:moveTo>
                <a:lnTo>
                  <a:pt x="1866125" y="0"/>
                </a:lnTo>
                <a:lnTo>
                  <a:pt x="1866125" y="1810141"/>
                </a:lnTo>
                <a:lnTo>
                  <a:pt x="0" y="181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0">
            <a:off x="0" y="6583680"/>
            <a:ext cx="9753600" cy="731520"/>
          </a:xfrm>
          <a:prstGeom prst="rect">
            <a:avLst/>
          </a:prstGeom>
          <a:solidFill>
            <a:srgbClr val="0C45A6"/>
          </a:solidFill>
        </p:spPr>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2392911" y="2079754"/>
            <a:ext cx="4967777" cy="4715567"/>
          </a:xfrm>
          <a:custGeom>
            <a:avLst/>
            <a:gdLst/>
            <a:ahLst/>
            <a:cxnLst/>
            <a:rect r="r" b="b" t="t" l="l"/>
            <a:pathLst>
              <a:path h="4715567" w="4967777">
                <a:moveTo>
                  <a:pt x="0" y="0"/>
                </a:moveTo>
                <a:lnTo>
                  <a:pt x="4967778" y="0"/>
                </a:lnTo>
                <a:lnTo>
                  <a:pt x="4967778" y="4715567"/>
                </a:lnTo>
                <a:lnTo>
                  <a:pt x="0" y="4715567"/>
                </a:lnTo>
                <a:lnTo>
                  <a:pt x="0" y="0"/>
                </a:lnTo>
                <a:close/>
              </a:path>
            </a:pathLst>
          </a:custGeom>
          <a:blipFill>
            <a:blip r:embed="rId3"/>
            <a:stretch>
              <a:fillRect l="0" t="0" r="0" b="0"/>
            </a:stretch>
          </a:blipFill>
        </p:spPr>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1007377" y="544606"/>
            <a:ext cx="7738847" cy="6226816"/>
          </a:xfrm>
          <a:custGeom>
            <a:avLst/>
            <a:gdLst/>
            <a:ahLst/>
            <a:cxnLst/>
            <a:rect r="r" b="b" t="t" l="l"/>
            <a:pathLst>
              <a:path h="6226816" w="7738847">
                <a:moveTo>
                  <a:pt x="0" y="0"/>
                </a:moveTo>
                <a:lnTo>
                  <a:pt x="7738846" y="0"/>
                </a:lnTo>
                <a:lnTo>
                  <a:pt x="7738846" y="6226816"/>
                </a:lnTo>
                <a:lnTo>
                  <a:pt x="0" y="6226816"/>
                </a:lnTo>
                <a:lnTo>
                  <a:pt x="0" y="0"/>
                </a:lnTo>
                <a:close/>
              </a:path>
            </a:pathLst>
          </a:custGeom>
          <a:blipFill>
            <a:blip r:embed="rId3"/>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52983" y="5142574"/>
            <a:ext cx="3102763" cy="1072665"/>
            <a:chOff x="0" y="0"/>
            <a:chExt cx="4137018" cy="1430220"/>
          </a:xfrm>
        </p:grpSpPr>
        <p:sp>
          <p:nvSpPr>
            <p:cNvPr name="AutoShape 3" id="3"/>
            <p:cNvSpPr/>
            <p:nvPr/>
          </p:nvSpPr>
          <p:spPr>
            <a:xfrm rot="0">
              <a:off x="0" y="0"/>
              <a:ext cx="806363" cy="84837"/>
            </a:xfrm>
            <a:prstGeom prst="rect">
              <a:avLst/>
            </a:prstGeom>
            <a:solidFill>
              <a:srgbClr val="193970"/>
            </a:solidFill>
          </p:spPr>
        </p:sp>
        <p:sp>
          <p:nvSpPr>
            <p:cNvPr name="TextBox 4" id="4"/>
            <p:cNvSpPr txBox="true"/>
            <p:nvPr/>
          </p:nvSpPr>
          <p:spPr>
            <a:xfrm rot="0">
              <a:off x="0" y="337385"/>
              <a:ext cx="4137018" cy="1092836"/>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Thể loại phim phổ biến theo thời gian.</a:t>
              </a:r>
            </a:p>
          </p:txBody>
        </p:sp>
      </p:grpSp>
      <p:grpSp>
        <p:nvGrpSpPr>
          <p:cNvPr name="Group 5" id="5"/>
          <p:cNvGrpSpPr/>
          <p:nvPr/>
        </p:nvGrpSpPr>
        <p:grpSpPr>
          <a:xfrm rot="0">
            <a:off x="0" y="0"/>
            <a:ext cx="9753600" cy="4042614"/>
            <a:chOff x="0" y="0"/>
            <a:chExt cx="13004800" cy="5390152"/>
          </a:xfrm>
        </p:grpSpPr>
        <p:pic>
          <p:nvPicPr>
            <p:cNvPr name="Picture 6" id="6"/>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7" id="7"/>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6</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1020285" y="2285784"/>
            <a:ext cx="7713029" cy="4297896"/>
          </a:xfrm>
          <a:custGeom>
            <a:avLst/>
            <a:gdLst/>
            <a:ahLst/>
            <a:cxnLst/>
            <a:rect r="r" b="b" t="t" l="l"/>
            <a:pathLst>
              <a:path h="4297896" w="7713029">
                <a:moveTo>
                  <a:pt x="0" y="0"/>
                </a:moveTo>
                <a:lnTo>
                  <a:pt x="7713030" y="0"/>
                </a:lnTo>
                <a:lnTo>
                  <a:pt x="7713030" y="4297896"/>
                </a:lnTo>
                <a:lnTo>
                  <a:pt x="0" y="4297896"/>
                </a:lnTo>
                <a:lnTo>
                  <a:pt x="0" y="0"/>
                </a:lnTo>
                <a:close/>
              </a:path>
            </a:pathLst>
          </a:custGeom>
          <a:blipFill>
            <a:blip r:embed="rId3"/>
            <a:stretch>
              <a:fillRect l="0" t="0" r="0" b="0"/>
            </a:stretch>
          </a:blipFill>
        </p:spPr>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731520" y="1929428"/>
            <a:ext cx="8290560" cy="5153591"/>
          </a:xfrm>
          <a:custGeom>
            <a:avLst/>
            <a:gdLst/>
            <a:ahLst/>
            <a:cxnLst/>
            <a:rect r="r" b="b" t="t" l="l"/>
            <a:pathLst>
              <a:path h="5153591" w="8290560">
                <a:moveTo>
                  <a:pt x="0" y="0"/>
                </a:moveTo>
                <a:lnTo>
                  <a:pt x="8290560" y="0"/>
                </a:lnTo>
                <a:lnTo>
                  <a:pt x="8290560" y="5153592"/>
                </a:lnTo>
                <a:lnTo>
                  <a:pt x="0" y="5153592"/>
                </a:lnTo>
                <a:lnTo>
                  <a:pt x="0" y="0"/>
                </a:lnTo>
                <a:close/>
              </a:path>
            </a:pathLst>
          </a:custGeom>
          <a:blipFill>
            <a:blip r:embed="rId3"/>
            <a:stretch>
              <a:fillRect l="0" t="0" r="0" b="0"/>
            </a:stretch>
          </a:blipFill>
        </p:spPr>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0" y="1197562"/>
            <a:ext cx="9753600" cy="4920075"/>
          </a:xfrm>
          <a:custGeom>
            <a:avLst/>
            <a:gdLst/>
            <a:ahLst/>
            <a:cxnLst/>
            <a:rect r="r" b="b" t="t" l="l"/>
            <a:pathLst>
              <a:path h="4920075" w="9753600">
                <a:moveTo>
                  <a:pt x="0" y="0"/>
                </a:moveTo>
                <a:lnTo>
                  <a:pt x="9753600" y="0"/>
                </a:lnTo>
                <a:lnTo>
                  <a:pt x="9753600" y="4920076"/>
                </a:lnTo>
                <a:lnTo>
                  <a:pt x="0" y="4920076"/>
                </a:lnTo>
                <a:lnTo>
                  <a:pt x="0" y="0"/>
                </a:lnTo>
                <a:close/>
              </a:path>
            </a:pathLst>
          </a:custGeom>
          <a:blipFill>
            <a:blip r:embed="rId3"/>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528693" y="4891505"/>
            <a:ext cx="604772" cy="63628"/>
          </a:xfrm>
          <a:prstGeom prst="rect">
            <a:avLst/>
          </a:prstGeom>
          <a:solidFill>
            <a:srgbClr val="193970"/>
          </a:solidFill>
        </p:spPr>
      </p:sp>
      <p:sp>
        <p:nvSpPr>
          <p:cNvPr name="TextBox 3" id="3"/>
          <p:cNvSpPr txBox="true"/>
          <p:nvPr/>
        </p:nvSpPr>
        <p:spPr>
          <a:xfrm rot="0">
            <a:off x="5528693" y="5148087"/>
            <a:ext cx="3493387" cy="1264920"/>
          </a:xfrm>
          <a:prstGeom prst="rect">
            <a:avLst/>
          </a:prstGeom>
        </p:spPr>
        <p:txBody>
          <a:bodyPr anchor="t" rtlCol="false" tIns="0" lIns="0" bIns="0" rIns="0">
            <a:spAutoFit/>
          </a:bodyPr>
          <a:lstStyle/>
          <a:p>
            <a:pPr>
              <a:lnSpc>
                <a:spcPts val="3449"/>
              </a:lnSpc>
            </a:pPr>
            <a:r>
              <a:rPr lang="en-US" sz="2299">
                <a:solidFill>
                  <a:srgbClr val="193970"/>
                </a:solidFill>
                <a:latin typeface="Montserrat Bold"/>
              </a:rPr>
              <a:t>Xác định những bộ phim đáng xem nhất theo từng thể loại.</a:t>
            </a:r>
          </a:p>
        </p:txBody>
      </p:sp>
      <p:grpSp>
        <p:nvGrpSpPr>
          <p:cNvPr name="Group 4" id="4"/>
          <p:cNvGrpSpPr/>
          <p:nvPr/>
        </p:nvGrpSpPr>
        <p:grpSpPr>
          <a:xfrm rot="0">
            <a:off x="0" y="0"/>
            <a:ext cx="9753600" cy="4042614"/>
            <a:chOff x="0" y="0"/>
            <a:chExt cx="13004800" cy="5390152"/>
          </a:xfrm>
        </p:grpSpPr>
        <p:pic>
          <p:nvPicPr>
            <p:cNvPr name="Picture 5" id="5"/>
            <p:cNvPicPr>
              <a:picLocks noChangeAspect="true"/>
            </p:cNvPicPr>
            <p:nvPr/>
          </p:nvPicPr>
          <p:blipFill>
            <a:blip r:embed="rId3"/>
            <a:srcRect l="0" t="8552" r="0" b="8552"/>
            <a:stretch>
              <a:fillRect/>
            </a:stretch>
          </p:blipFill>
          <p:spPr>
            <a:xfrm flipH="false" flipV="false">
              <a:off x="0" y="0"/>
              <a:ext cx="13004800" cy="5390152"/>
            </a:xfrm>
            <a:prstGeom prst="rect">
              <a:avLst/>
            </a:prstGeom>
          </p:spPr>
        </p:pic>
      </p:grpSp>
      <p:sp>
        <p:nvSpPr>
          <p:cNvPr name="TextBox 6" id="6"/>
          <p:cNvSpPr txBox="true"/>
          <p:nvPr/>
        </p:nvSpPr>
        <p:spPr>
          <a:xfrm rot="0">
            <a:off x="731520" y="5339051"/>
            <a:ext cx="4537121"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CÂU HỎI 7</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46404" y="2698941"/>
            <a:ext cx="6460791" cy="3409950"/>
          </a:xfrm>
          <a:prstGeom prst="rect">
            <a:avLst/>
          </a:prstGeom>
        </p:spPr>
        <p:txBody>
          <a:bodyPr anchor="t" rtlCol="false" tIns="0" lIns="0" bIns="0" rIns="0">
            <a:spAutoFit/>
          </a:bodyPr>
          <a:lstStyle/>
          <a:p>
            <a:pPr algn="just">
              <a:lnSpc>
                <a:spcPts val="3000"/>
              </a:lnSpc>
            </a:pPr>
            <a:r>
              <a:rPr lang="en-US" sz="2000">
                <a:solidFill>
                  <a:srgbClr val="193970"/>
                </a:solidFill>
                <a:latin typeface="Montserrat"/>
              </a:rPr>
              <a:t>Quy ước cách tìm những bộ phim đáng xem nhất của từng thể loại:</a:t>
            </a:r>
          </a:p>
          <a:p>
            <a:pPr algn="just" marL="431801" indent="-215900" lvl="1">
              <a:lnSpc>
                <a:spcPts val="3000"/>
              </a:lnSpc>
              <a:buFont typeface="Arial"/>
              <a:buChar char="•"/>
            </a:pPr>
            <a:r>
              <a:rPr lang="en-US" sz="2000">
                <a:solidFill>
                  <a:srgbClr val="193970"/>
                </a:solidFill>
                <a:latin typeface="Montserrat"/>
              </a:rPr>
              <a:t>Chỉ chọn những bộ phim có doanh thu lớn hơn tứ phân vị thứ 3 (quantile 75) của mẫu số liệu tương ứng.</a:t>
            </a:r>
          </a:p>
          <a:p>
            <a:pPr algn="just" marL="431801" indent="-215900" lvl="1">
              <a:lnSpc>
                <a:spcPts val="3000"/>
              </a:lnSpc>
              <a:buFont typeface="Arial"/>
              <a:buChar char="•"/>
            </a:pPr>
            <a:r>
              <a:rPr lang="en-US" sz="2000">
                <a:solidFill>
                  <a:srgbClr val="193970"/>
                </a:solidFill>
                <a:latin typeface="Montserrat"/>
              </a:rPr>
              <a:t>Gom nhóm bộ dữ liệu theo thể loại, chọn ra những bộ phim được đánh giá với điểm số cao nhất chính là những bộ phim đáng xem cần tìm.</a:t>
            </a:r>
          </a:p>
        </p:txBody>
      </p:sp>
      <p:grpSp>
        <p:nvGrpSpPr>
          <p:cNvPr name="Group 3" id="3"/>
          <p:cNvGrpSpPr/>
          <p:nvPr/>
        </p:nvGrpSpPr>
        <p:grpSpPr>
          <a:xfrm rot="0">
            <a:off x="731520" y="991879"/>
            <a:ext cx="6526393" cy="1289424"/>
            <a:chOff x="0" y="0"/>
            <a:chExt cx="8701858" cy="1719232"/>
          </a:xfrm>
        </p:grpSpPr>
        <p:sp>
          <p:nvSpPr>
            <p:cNvPr name="AutoShape 4" id="4"/>
            <p:cNvSpPr/>
            <p:nvPr/>
          </p:nvSpPr>
          <p:spPr>
            <a:xfrm rot="0">
              <a:off x="0" y="1574753"/>
              <a:ext cx="1261294" cy="144479"/>
            </a:xfrm>
            <a:prstGeom prst="rect">
              <a:avLst/>
            </a:prstGeom>
            <a:solidFill>
              <a:srgbClr val="193970"/>
            </a:solidFill>
          </p:spPr>
        </p:sp>
        <p:sp>
          <p:nvSpPr>
            <p:cNvPr name="TextBox 5" id="5"/>
            <p:cNvSpPr txBox="true"/>
            <p:nvPr/>
          </p:nvSpPr>
          <p:spPr>
            <a:xfrm rot="0">
              <a:off x="0" y="9525"/>
              <a:ext cx="8701858"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NOTE</a:t>
              </a:r>
            </a:p>
          </p:txBody>
        </p:sp>
      </p:grpSp>
      <p:sp>
        <p:nvSpPr>
          <p:cNvPr name="Freeform 6" id="6"/>
          <p:cNvSpPr/>
          <p:nvPr/>
        </p:nvSpPr>
        <p:spPr>
          <a:xfrm flipH="false" flipV="false" rot="0">
            <a:off x="7155955" y="731520"/>
            <a:ext cx="1866125" cy="1810141"/>
          </a:xfrm>
          <a:custGeom>
            <a:avLst/>
            <a:gdLst/>
            <a:ahLst/>
            <a:cxnLst/>
            <a:rect r="r" b="b" t="t" l="l"/>
            <a:pathLst>
              <a:path h="1810141" w="1866125">
                <a:moveTo>
                  <a:pt x="0" y="0"/>
                </a:moveTo>
                <a:lnTo>
                  <a:pt x="1866125" y="0"/>
                </a:lnTo>
                <a:lnTo>
                  <a:pt x="1866125" y="1810141"/>
                </a:lnTo>
                <a:lnTo>
                  <a:pt x="0" y="181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0" y="6583680"/>
            <a:ext cx="9753600" cy="731520"/>
          </a:xfrm>
          <a:prstGeom prst="rect">
            <a:avLst/>
          </a:prstGeom>
          <a:solidFill>
            <a:srgbClr val="0C45A6"/>
          </a:solidFill>
        </p:spPr>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4606"/>
            <a:ext cx="9753600" cy="1166730"/>
            <a:chOff x="0" y="0"/>
            <a:chExt cx="13004800" cy="1555641"/>
          </a:xfrm>
        </p:grpSpPr>
        <p:sp>
          <p:nvSpPr>
            <p:cNvPr name="AutoShape 3" id="3"/>
            <p:cNvSpPr/>
            <p:nvPr/>
          </p:nvSpPr>
          <p:spPr>
            <a:xfrm rot="0">
              <a:off x="0" y="0"/>
              <a:ext cx="13004800" cy="1555641"/>
            </a:xfrm>
            <a:prstGeom prst="rect">
              <a:avLst/>
            </a:prstGeom>
            <a:solidFill>
              <a:srgbClr val="FDCF60"/>
            </a:solidFill>
          </p:spPr>
        </p:sp>
        <p:sp>
          <p:nvSpPr>
            <p:cNvPr name="AutoShape 4" id="4"/>
            <p:cNvSpPr/>
            <p:nvPr/>
          </p:nvSpPr>
          <p:spPr>
            <a:xfrm rot="0">
              <a:off x="975360" y="1233362"/>
              <a:ext cx="1261294" cy="144479"/>
            </a:xfrm>
            <a:prstGeom prst="rect">
              <a:avLst/>
            </a:prstGeom>
            <a:solidFill>
              <a:srgbClr val="193970"/>
            </a:solidFill>
          </p:spPr>
        </p:sp>
        <p:sp>
          <p:nvSpPr>
            <p:cNvPr name="TextBox 5" id="5"/>
            <p:cNvSpPr txBox="true"/>
            <p:nvPr/>
          </p:nvSpPr>
          <p:spPr>
            <a:xfrm rot="0">
              <a:off x="975360" y="258744"/>
              <a:ext cx="10786599" cy="790575"/>
            </a:xfrm>
            <a:prstGeom prst="rect">
              <a:avLst/>
            </a:prstGeom>
          </p:spPr>
          <p:txBody>
            <a:bodyPr anchor="t" rtlCol="false" tIns="0" lIns="0" bIns="0" rIns="0">
              <a:spAutoFit/>
            </a:bodyPr>
            <a:lstStyle/>
            <a:p>
              <a:pPr>
                <a:lnSpc>
                  <a:spcPts val="4799"/>
                </a:lnSpc>
              </a:pPr>
              <a:r>
                <a:rPr lang="en-US" sz="3999">
                  <a:solidFill>
                    <a:srgbClr val="193970"/>
                  </a:solidFill>
                  <a:latin typeface="Montserrat Bold"/>
                </a:rPr>
                <a:t>Analyzing the question</a:t>
              </a:r>
            </a:p>
          </p:txBody>
        </p:sp>
      </p:grpSp>
      <p:sp>
        <p:nvSpPr>
          <p:cNvPr name="Freeform 6" id="6"/>
          <p:cNvSpPr/>
          <p:nvPr/>
        </p:nvSpPr>
        <p:spPr>
          <a:xfrm flipH="false" flipV="false" rot="0">
            <a:off x="731520" y="2342871"/>
            <a:ext cx="8315415" cy="4418365"/>
          </a:xfrm>
          <a:custGeom>
            <a:avLst/>
            <a:gdLst/>
            <a:ahLst/>
            <a:cxnLst/>
            <a:rect r="r" b="b" t="t" l="l"/>
            <a:pathLst>
              <a:path h="4418365" w="8315415">
                <a:moveTo>
                  <a:pt x="0" y="0"/>
                </a:moveTo>
                <a:lnTo>
                  <a:pt x="8315415" y="0"/>
                </a:lnTo>
                <a:lnTo>
                  <a:pt x="8315415" y="4418365"/>
                </a:lnTo>
                <a:lnTo>
                  <a:pt x="0" y="4418365"/>
                </a:lnTo>
                <a:lnTo>
                  <a:pt x="0" y="0"/>
                </a:lnTo>
                <a:close/>
              </a:path>
            </a:pathLst>
          </a:custGeom>
          <a:blipFill>
            <a:blip r:embed="rId3"/>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3246737"/>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Giới thiệu</a:t>
            </a:r>
          </a:p>
          <a:p>
            <a:pPr>
              <a:lnSpc>
                <a:spcPts val="6500"/>
              </a:lnSpc>
            </a:pPr>
            <a:r>
              <a:rPr lang="en-US" sz="5000">
                <a:solidFill>
                  <a:srgbClr val="193970"/>
                </a:solidFill>
                <a:latin typeface="Montserrat Bold"/>
              </a:rPr>
              <a:t>đề tài và động lực </a:t>
            </a:r>
          </a:p>
          <a:p>
            <a:pPr>
              <a:lnSpc>
                <a:spcPts val="6500"/>
              </a:lnSpc>
            </a:pPr>
            <a:r>
              <a:rPr lang="en-US" sz="5000">
                <a:solidFill>
                  <a:srgbClr val="193970"/>
                </a:solidFill>
                <a:latin typeface="Montserrat Bold"/>
              </a:rPr>
              <a:t>thực hiện</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753600" cy="544606"/>
          </a:xfrm>
          <a:prstGeom prst="rect">
            <a:avLst/>
          </a:prstGeom>
          <a:solidFill>
            <a:srgbClr val="FDCF60"/>
          </a:solidFill>
        </p:spPr>
      </p:sp>
      <p:sp>
        <p:nvSpPr>
          <p:cNvPr name="AutoShape 3" id="3"/>
          <p:cNvSpPr/>
          <p:nvPr/>
        </p:nvSpPr>
        <p:spPr>
          <a:xfrm rot="0">
            <a:off x="0" y="6771422"/>
            <a:ext cx="9753600" cy="544606"/>
          </a:xfrm>
          <a:prstGeom prst="rect">
            <a:avLst/>
          </a:prstGeom>
          <a:solidFill>
            <a:srgbClr val="FDCF60"/>
          </a:solidFill>
        </p:spPr>
      </p:sp>
      <p:sp>
        <p:nvSpPr>
          <p:cNvPr name="Freeform 4" id="4"/>
          <p:cNvSpPr/>
          <p:nvPr/>
        </p:nvSpPr>
        <p:spPr>
          <a:xfrm flipH="false" flipV="false" rot="0">
            <a:off x="0" y="1073453"/>
            <a:ext cx="9753600" cy="5168294"/>
          </a:xfrm>
          <a:custGeom>
            <a:avLst/>
            <a:gdLst/>
            <a:ahLst/>
            <a:cxnLst/>
            <a:rect r="r" b="b" t="t" l="l"/>
            <a:pathLst>
              <a:path h="5168294" w="9753600">
                <a:moveTo>
                  <a:pt x="0" y="0"/>
                </a:moveTo>
                <a:lnTo>
                  <a:pt x="9753600" y="0"/>
                </a:lnTo>
                <a:lnTo>
                  <a:pt x="9753600" y="5168294"/>
                </a:lnTo>
                <a:lnTo>
                  <a:pt x="0" y="5168294"/>
                </a:lnTo>
                <a:lnTo>
                  <a:pt x="0" y="0"/>
                </a:lnTo>
                <a:close/>
              </a:path>
            </a:pathLst>
          </a:custGeom>
          <a:blipFill>
            <a:blip r:embed="rId3"/>
            <a:stretch>
              <a:fillRect l="0" t="0" r="0" b="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1615431"/>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Mô hình hóa</a:t>
            </a:r>
          </a:p>
          <a:p>
            <a:pPr>
              <a:lnSpc>
                <a:spcPts val="6500"/>
              </a:lnSpc>
            </a:pPr>
            <a:r>
              <a:rPr lang="en-US" sz="5000">
                <a:solidFill>
                  <a:srgbClr val="193970"/>
                </a:solidFill>
                <a:latin typeface="Montserrat Bold"/>
              </a:rPr>
              <a:t>dữ liệu</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C45A6"/>
        </a:solidFill>
      </p:bgPr>
    </p:bg>
    <p:spTree>
      <p:nvGrpSpPr>
        <p:cNvPr id="1" name=""/>
        <p:cNvGrpSpPr/>
        <p:nvPr/>
      </p:nvGrpSpPr>
      <p:grpSpPr>
        <a:xfrm>
          <a:off x="0" y="0"/>
          <a:ext cx="0" cy="0"/>
          <a:chOff x="0" y="0"/>
          <a:chExt cx="0" cy="0"/>
        </a:xfrm>
      </p:grpSpPr>
      <p:sp>
        <p:nvSpPr>
          <p:cNvPr name="Freeform 2" id="2"/>
          <p:cNvSpPr/>
          <p:nvPr/>
        </p:nvSpPr>
        <p:spPr>
          <a:xfrm flipH="false" flipV="false" rot="0">
            <a:off x="-179661" y="1108994"/>
            <a:ext cx="5793319" cy="5474686"/>
          </a:xfrm>
          <a:custGeom>
            <a:avLst/>
            <a:gdLst/>
            <a:ahLst/>
            <a:cxnLst/>
            <a:rect r="r" b="b" t="t" l="l"/>
            <a:pathLst>
              <a:path h="5474686" w="5793319">
                <a:moveTo>
                  <a:pt x="0" y="0"/>
                </a:moveTo>
                <a:lnTo>
                  <a:pt x="5793319" y="0"/>
                </a:lnTo>
                <a:lnTo>
                  <a:pt x="5793319" y="5474686"/>
                </a:lnTo>
                <a:lnTo>
                  <a:pt x="0" y="5474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0" y="6583680"/>
            <a:ext cx="9753600" cy="731520"/>
          </a:xfrm>
          <a:prstGeom prst="rect">
            <a:avLst/>
          </a:prstGeom>
          <a:solidFill>
            <a:srgbClr val="193970">
              <a:alpha val="67843"/>
            </a:srgbClr>
          </a:solidFill>
        </p:spPr>
      </p:sp>
      <p:sp>
        <p:nvSpPr>
          <p:cNvPr name="TextBox 4" id="4"/>
          <p:cNvSpPr txBox="true"/>
          <p:nvPr/>
        </p:nvSpPr>
        <p:spPr>
          <a:xfrm rot="0">
            <a:off x="5500681" y="2010419"/>
            <a:ext cx="3521399" cy="3246737"/>
          </a:xfrm>
          <a:prstGeom prst="rect">
            <a:avLst/>
          </a:prstGeom>
        </p:spPr>
        <p:txBody>
          <a:bodyPr anchor="t" rtlCol="false" tIns="0" lIns="0" bIns="0" rIns="0">
            <a:spAutoFit/>
          </a:bodyPr>
          <a:lstStyle/>
          <a:p>
            <a:pPr>
              <a:lnSpc>
                <a:spcPts val="6500"/>
              </a:lnSpc>
            </a:pPr>
            <a:r>
              <a:rPr lang="en-US" sz="5000">
                <a:solidFill>
                  <a:srgbClr val="FFFFFF"/>
                </a:solidFill>
                <a:latin typeface="Montserrat Semi-Bold"/>
              </a:rPr>
              <a:t>Dự đoán điểm số của </a:t>
            </a:r>
          </a:p>
          <a:p>
            <a:pPr>
              <a:lnSpc>
                <a:spcPts val="6500"/>
              </a:lnSpc>
            </a:pPr>
            <a:r>
              <a:rPr lang="en-US" sz="5000">
                <a:solidFill>
                  <a:srgbClr val="FFFFFF"/>
                </a:solidFill>
                <a:latin typeface="Montserrat Semi-Bold"/>
              </a:rPr>
              <a:t>bộ phim</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433506" cy="7315200"/>
          </a:xfrm>
          <a:prstGeom prst="rect">
            <a:avLst/>
          </a:prstGeom>
          <a:solidFill>
            <a:srgbClr val="FDCF60"/>
          </a:solidFill>
        </p:spPr>
      </p:sp>
      <p:grpSp>
        <p:nvGrpSpPr>
          <p:cNvPr name="Group 3" id="3"/>
          <p:cNvGrpSpPr/>
          <p:nvPr/>
        </p:nvGrpSpPr>
        <p:grpSpPr>
          <a:xfrm rot="0">
            <a:off x="618703" y="1763161"/>
            <a:ext cx="3196100" cy="3788879"/>
            <a:chOff x="0" y="0"/>
            <a:chExt cx="4261466" cy="5051838"/>
          </a:xfrm>
        </p:grpSpPr>
        <p:sp>
          <p:nvSpPr>
            <p:cNvPr name="TextBox 4" id="4"/>
            <p:cNvSpPr txBox="true"/>
            <p:nvPr/>
          </p:nvSpPr>
          <p:spPr>
            <a:xfrm rot="0">
              <a:off x="0" y="3223038"/>
              <a:ext cx="4261466" cy="1828800"/>
            </a:xfrm>
            <a:prstGeom prst="rect">
              <a:avLst/>
            </a:prstGeom>
          </p:spPr>
          <p:txBody>
            <a:bodyPr anchor="t" rtlCol="false" tIns="0" lIns="0" bIns="0" rIns="0">
              <a:spAutoFit/>
            </a:bodyPr>
            <a:lstStyle/>
            <a:p>
              <a:pPr algn="ctr">
                <a:lnSpc>
                  <a:spcPts val="5400"/>
                </a:lnSpc>
              </a:pPr>
              <a:r>
                <a:rPr lang="en-US" sz="4500">
                  <a:solidFill>
                    <a:srgbClr val="193970"/>
                  </a:solidFill>
                  <a:latin typeface="Montserrat Bold"/>
                </a:rPr>
                <a:t>MÔ HÌNH</a:t>
              </a:r>
            </a:p>
            <a:p>
              <a:pPr algn="ctr">
                <a:lnSpc>
                  <a:spcPts val="5400"/>
                </a:lnSpc>
              </a:pPr>
              <a:r>
                <a:rPr lang="en-US" sz="4500">
                  <a:solidFill>
                    <a:srgbClr val="193970"/>
                  </a:solidFill>
                  <a:latin typeface="Montserrat Bold"/>
                </a:rPr>
                <a:t>SỬ DỤNG</a:t>
              </a:r>
            </a:p>
          </p:txBody>
        </p:sp>
        <p:sp>
          <p:nvSpPr>
            <p:cNvPr name="Freeform 5" id="5"/>
            <p:cNvSpPr/>
            <p:nvPr/>
          </p:nvSpPr>
          <p:spPr>
            <a:xfrm flipH="false" flipV="false" rot="0">
              <a:off x="1044717" y="0"/>
              <a:ext cx="2172033" cy="2632767"/>
            </a:xfrm>
            <a:custGeom>
              <a:avLst/>
              <a:gdLst/>
              <a:ahLst/>
              <a:cxnLst/>
              <a:rect r="r" b="b" t="t" l="l"/>
              <a:pathLst>
                <a:path h="2632767" w="2172033">
                  <a:moveTo>
                    <a:pt x="0" y="0"/>
                  </a:moveTo>
                  <a:lnTo>
                    <a:pt x="2172032" y="0"/>
                  </a:lnTo>
                  <a:lnTo>
                    <a:pt x="2172032" y="2632767"/>
                  </a:lnTo>
                  <a:lnTo>
                    <a:pt x="0" y="2632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4876800" y="1637211"/>
            <a:ext cx="5773354" cy="4040778"/>
            <a:chOff x="0" y="0"/>
            <a:chExt cx="7697805" cy="5387704"/>
          </a:xfrm>
        </p:grpSpPr>
        <p:sp>
          <p:nvSpPr>
            <p:cNvPr name="Freeform 7" id="7"/>
            <p:cNvSpPr/>
            <p:nvPr/>
          </p:nvSpPr>
          <p:spPr>
            <a:xfrm flipH="false" flipV="false" rot="0">
              <a:off x="4908" y="0"/>
              <a:ext cx="818070" cy="818070"/>
            </a:xfrm>
            <a:custGeom>
              <a:avLst/>
              <a:gdLst/>
              <a:ahLst/>
              <a:cxnLst/>
              <a:rect r="r" b="b" t="t" l="l"/>
              <a:pathLst>
                <a:path h="818070" w="818070">
                  <a:moveTo>
                    <a:pt x="0" y="0"/>
                  </a:moveTo>
                  <a:lnTo>
                    <a:pt x="818069" y="0"/>
                  </a:lnTo>
                  <a:lnTo>
                    <a:pt x="818069" y="818070"/>
                  </a:lnTo>
                  <a:lnTo>
                    <a:pt x="0" y="818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908" y="1529270"/>
              <a:ext cx="808740" cy="808740"/>
            </a:xfrm>
            <a:custGeom>
              <a:avLst/>
              <a:gdLst/>
              <a:ahLst/>
              <a:cxnLst/>
              <a:rect r="r" b="b" t="t" l="l"/>
              <a:pathLst>
                <a:path h="808740" w="808740">
                  <a:moveTo>
                    <a:pt x="0" y="0"/>
                  </a:moveTo>
                  <a:lnTo>
                    <a:pt x="808739" y="0"/>
                  </a:lnTo>
                  <a:lnTo>
                    <a:pt x="808739" y="808739"/>
                  </a:lnTo>
                  <a:lnTo>
                    <a:pt x="0" y="808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049209"/>
              <a:ext cx="813647" cy="813647"/>
            </a:xfrm>
            <a:custGeom>
              <a:avLst/>
              <a:gdLst/>
              <a:ahLst/>
              <a:cxnLst/>
              <a:rect r="r" b="b" t="t" l="l"/>
              <a:pathLst>
                <a:path h="813647" w="813647">
                  <a:moveTo>
                    <a:pt x="0" y="0"/>
                  </a:moveTo>
                  <a:lnTo>
                    <a:pt x="813647" y="0"/>
                  </a:lnTo>
                  <a:lnTo>
                    <a:pt x="813647" y="813647"/>
                  </a:lnTo>
                  <a:lnTo>
                    <a:pt x="0" y="813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330" y="4574056"/>
              <a:ext cx="813647" cy="813647"/>
            </a:xfrm>
            <a:custGeom>
              <a:avLst/>
              <a:gdLst/>
              <a:ahLst/>
              <a:cxnLst/>
              <a:rect r="r" b="b" t="t" l="l"/>
              <a:pathLst>
                <a:path h="813647" w="813647">
                  <a:moveTo>
                    <a:pt x="0" y="0"/>
                  </a:moveTo>
                  <a:lnTo>
                    <a:pt x="813647" y="0"/>
                  </a:lnTo>
                  <a:lnTo>
                    <a:pt x="813647" y="813648"/>
                  </a:lnTo>
                  <a:lnTo>
                    <a:pt x="0" y="813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480372" y="164559"/>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LASSO</a:t>
              </a:r>
            </a:p>
          </p:txBody>
        </p:sp>
        <p:sp>
          <p:nvSpPr>
            <p:cNvPr name="TextBox 12" id="12"/>
            <p:cNvSpPr txBox="true"/>
            <p:nvPr/>
          </p:nvSpPr>
          <p:spPr>
            <a:xfrm rot="0">
              <a:off x="1480372" y="1689164"/>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SVM</a:t>
              </a:r>
            </a:p>
          </p:txBody>
        </p:sp>
        <p:sp>
          <p:nvSpPr>
            <p:cNvPr name="TextBox 13" id="13"/>
            <p:cNvSpPr txBox="true"/>
            <p:nvPr/>
          </p:nvSpPr>
          <p:spPr>
            <a:xfrm rot="0">
              <a:off x="1480372" y="3213165"/>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Random Forest Regressor</a:t>
              </a:r>
            </a:p>
          </p:txBody>
        </p:sp>
        <p:sp>
          <p:nvSpPr>
            <p:cNvPr name="TextBox 14" id="14"/>
            <p:cNvSpPr txBox="true"/>
            <p:nvPr/>
          </p:nvSpPr>
          <p:spPr>
            <a:xfrm rot="0">
              <a:off x="1480372" y="4736405"/>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Decision Tree Regressor</a:t>
              </a:r>
            </a:p>
          </p:txBody>
        </p:sp>
      </p:gr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Freeform 4" id="4"/>
          <p:cNvSpPr/>
          <p:nvPr/>
        </p:nvSpPr>
        <p:spPr>
          <a:xfrm flipH="false" flipV="false" rot="0">
            <a:off x="731520" y="2052384"/>
            <a:ext cx="6032732" cy="2017227"/>
          </a:xfrm>
          <a:custGeom>
            <a:avLst/>
            <a:gdLst/>
            <a:ahLst/>
            <a:cxnLst/>
            <a:rect r="r" b="b" t="t" l="l"/>
            <a:pathLst>
              <a:path h="2017227" w="6032732">
                <a:moveTo>
                  <a:pt x="0" y="0"/>
                </a:moveTo>
                <a:lnTo>
                  <a:pt x="6032732" y="0"/>
                </a:lnTo>
                <a:lnTo>
                  <a:pt x="6032732" y="2017227"/>
                </a:lnTo>
                <a:lnTo>
                  <a:pt x="0" y="2017227"/>
                </a:lnTo>
                <a:lnTo>
                  <a:pt x="0" y="0"/>
                </a:lnTo>
                <a:close/>
              </a:path>
            </a:pathLst>
          </a:custGeom>
          <a:blipFill>
            <a:blip r:embed="rId3"/>
            <a:stretch>
              <a:fillRect l="0" t="0" r="0" b="-938"/>
            </a:stretch>
          </a:blipFill>
        </p:spPr>
      </p:sp>
      <p:sp>
        <p:nvSpPr>
          <p:cNvPr name="Freeform 5" id="5"/>
          <p:cNvSpPr/>
          <p:nvPr/>
        </p:nvSpPr>
        <p:spPr>
          <a:xfrm flipH="false" flipV="false" rot="0">
            <a:off x="7046421" y="2052384"/>
            <a:ext cx="1975659" cy="3552867"/>
          </a:xfrm>
          <a:custGeom>
            <a:avLst/>
            <a:gdLst/>
            <a:ahLst/>
            <a:cxnLst/>
            <a:rect r="r" b="b" t="t" l="l"/>
            <a:pathLst>
              <a:path h="3552867" w="1975659">
                <a:moveTo>
                  <a:pt x="0" y="0"/>
                </a:moveTo>
                <a:lnTo>
                  <a:pt x="1975659" y="0"/>
                </a:lnTo>
                <a:lnTo>
                  <a:pt x="1975659" y="3552867"/>
                </a:lnTo>
                <a:lnTo>
                  <a:pt x="0" y="3552867"/>
                </a:lnTo>
                <a:lnTo>
                  <a:pt x="0" y="0"/>
                </a:lnTo>
                <a:close/>
              </a:path>
            </a:pathLst>
          </a:custGeom>
          <a:blipFill>
            <a:blip r:embed="rId4"/>
            <a:stretch>
              <a:fillRect l="0" t="0" r="0" b="0"/>
            </a:stretch>
          </a:blipFill>
        </p:spPr>
      </p:sp>
      <p:sp>
        <p:nvSpPr>
          <p:cNvPr name="TextBox 6" id="6"/>
          <p:cNvSpPr txBox="true"/>
          <p:nvPr/>
        </p:nvSpPr>
        <p:spPr>
          <a:xfrm rot="0">
            <a:off x="731520" y="741045"/>
            <a:ext cx="6526393"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Preprocessing</a:t>
            </a:r>
          </a:p>
        </p:txBody>
      </p:sp>
      <p:sp>
        <p:nvSpPr>
          <p:cNvPr name="TextBox 7" id="7"/>
          <p:cNvSpPr txBox="true"/>
          <p:nvPr/>
        </p:nvSpPr>
        <p:spPr>
          <a:xfrm rot="0">
            <a:off x="1204505" y="4340330"/>
            <a:ext cx="4819218" cy="1264920"/>
          </a:xfrm>
          <a:prstGeom prst="rect">
            <a:avLst/>
          </a:prstGeom>
        </p:spPr>
        <p:txBody>
          <a:bodyPr anchor="t" rtlCol="false" tIns="0" lIns="0" bIns="0" rIns="0">
            <a:spAutoFit/>
          </a:bodyPr>
          <a:lstStyle/>
          <a:p>
            <a:pPr algn="ctr">
              <a:lnSpc>
                <a:spcPts val="3449"/>
              </a:lnSpc>
            </a:pPr>
            <a:r>
              <a:rPr lang="en-US" sz="2299">
                <a:solidFill>
                  <a:srgbClr val="FFFFFF"/>
                </a:solidFill>
                <a:latin typeface="Montserrat"/>
              </a:rPr>
              <a:t>Mã hóa biến phân loại </a:t>
            </a:r>
            <a:r>
              <a:rPr lang="en-US" sz="2299">
                <a:solidFill>
                  <a:srgbClr val="FFFFFF"/>
                </a:solidFill>
                <a:latin typeface="Montserrat Bold"/>
              </a:rPr>
              <a:t>Genre</a:t>
            </a:r>
            <a:r>
              <a:rPr lang="en-US" sz="2299">
                <a:solidFill>
                  <a:srgbClr val="FFFFFF"/>
                </a:solidFill>
                <a:latin typeface="Montserrat"/>
              </a:rPr>
              <a:t> thành dạng số bằng</a:t>
            </a:r>
          </a:p>
          <a:p>
            <a:pPr algn="ctr">
              <a:lnSpc>
                <a:spcPts val="3449"/>
              </a:lnSpc>
            </a:pPr>
            <a:r>
              <a:rPr lang="en-US" sz="2299">
                <a:solidFill>
                  <a:srgbClr val="FFFFFF"/>
                </a:solidFill>
                <a:latin typeface="Montserrat"/>
              </a:rPr>
              <a:t>One-hot Encoding</a:t>
            </a:r>
          </a:p>
        </p:txBody>
      </p:sp>
      <p:sp>
        <p:nvSpPr>
          <p:cNvPr name="TextBox 8" id="8"/>
          <p:cNvSpPr txBox="true"/>
          <p:nvPr/>
        </p:nvSpPr>
        <p:spPr>
          <a:xfrm rot="0">
            <a:off x="5550738" y="5729076"/>
            <a:ext cx="3471342" cy="1264920"/>
          </a:xfrm>
          <a:prstGeom prst="rect">
            <a:avLst/>
          </a:prstGeom>
        </p:spPr>
        <p:txBody>
          <a:bodyPr anchor="t" rtlCol="false" tIns="0" lIns="0" bIns="0" rIns="0">
            <a:spAutoFit/>
          </a:bodyPr>
          <a:lstStyle/>
          <a:p>
            <a:pPr algn="r">
              <a:lnSpc>
                <a:spcPts val="3449"/>
              </a:lnSpc>
            </a:pPr>
            <a:r>
              <a:rPr lang="en-US" sz="2299">
                <a:solidFill>
                  <a:srgbClr val="FFFFFF"/>
                </a:solidFill>
                <a:latin typeface="Montserrat"/>
              </a:rPr>
              <a:t>Mã hóa biến phân loại </a:t>
            </a:r>
            <a:r>
              <a:rPr lang="en-US" sz="2299">
                <a:solidFill>
                  <a:srgbClr val="FFFFFF"/>
                </a:solidFill>
                <a:latin typeface="Montserrat Bold"/>
              </a:rPr>
              <a:t>Language</a:t>
            </a:r>
            <a:r>
              <a:rPr lang="en-US" sz="2299">
                <a:solidFill>
                  <a:srgbClr val="FFFFFF"/>
                </a:solidFill>
                <a:latin typeface="Montserrat"/>
              </a:rPr>
              <a:t> thành dạng số bằng Label Encoder</a:t>
            </a:r>
          </a:p>
        </p:txBody>
      </p:sp>
      <p:sp>
        <p:nvSpPr>
          <p:cNvPr name="AutoShape 9" id="9"/>
          <p:cNvSpPr/>
          <p:nvPr/>
        </p:nvSpPr>
        <p:spPr>
          <a:xfrm rot="0">
            <a:off x="0" y="0"/>
            <a:ext cx="9753600" cy="544606"/>
          </a:xfrm>
          <a:prstGeom prst="rect">
            <a:avLst/>
          </a:prstGeom>
          <a:solidFill>
            <a:srgbClr val="0C45A6"/>
          </a:solidFill>
        </p:spPr>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403370" y="2398114"/>
            <a:ext cx="8946861" cy="4230309"/>
          </a:xfrm>
          <a:custGeom>
            <a:avLst/>
            <a:gdLst/>
            <a:ahLst/>
            <a:cxnLst/>
            <a:rect r="r" b="b" t="t" l="l"/>
            <a:pathLst>
              <a:path h="4230309" w="8946861">
                <a:moveTo>
                  <a:pt x="0" y="0"/>
                </a:moveTo>
                <a:lnTo>
                  <a:pt x="8946860" y="0"/>
                </a:lnTo>
                <a:lnTo>
                  <a:pt x="8946860" y="4230309"/>
                </a:lnTo>
                <a:lnTo>
                  <a:pt x="0" y="4230309"/>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Training model &amp; Prediction</a:t>
            </a:r>
          </a:p>
        </p:txBody>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1539480" y="3848100"/>
            <a:ext cx="6674640" cy="2984431"/>
          </a:xfrm>
          <a:custGeom>
            <a:avLst/>
            <a:gdLst/>
            <a:ahLst/>
            <a:cxnLst/>
            <a:rect r="r" b="b" t="t" l="l"/>
            <a:pathLst>
              <a:path h="2984431" w="6674640">
                <a:moveTo>
                  <a:pt x="0" y="0"/>
                </a:moveTo>
                <a:lnTo>
                  <a:pt x="6674640" y="0"/>
                </a:lnTo>
                <a:lnTo>
                  <a:pt x="6674640" y="2984431"/>
                </a:lnTo>
                <a:lnTo>
                  <a:pt x="0" y="2984431"/>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Evaluation</a:t>
            </a:r>
          </a:p>
        </p:txBody>
      </p:sp>
      <p:sp>
        <p:nvSpPr>
          <p:cNvPr name="TextBox 7" id="7"/>
          <p:cNvSpPr txBox="true"/>
          <p:nvPr/>
        </p:nvSpPr>
        <p:spPr>
          <a:xfrm rot="0">
            <a:off x="731520" y="1964055"/>
            <a:ext cx="8290560" cy="1693545"/>
          </a:xfrm>
          <a:prstGeom prst="rect">
            <a:avLst/>
          </a:prstGeom>
        </p:spPr>
        <p:txBody>
          <a:bodyPr anchor="t" rtlCol="false" tIns="0" lIns="0" bIns="0" rIns="0">
            <a:spAutoFit/>
          </a:bodyPr>
          <a:lstStyle/>
          <a:p>
            <a:pPr algn="just">
              <a:lnSpc>
                <a:spcPts val="3449"/>
              </a:lnSpc>
            </a:pPr>
            <a:r>
              <a:rPr lang="en-US" sz="2299">
                <a:solidFill>
                  <a:srgbClr val="FFFFFF"/>
                </a:solidFill>
                <a:latin typeface="Montserrat Bold"/>
              </a:rPr>
              <a:t>Mean Squared Error (MSE)</a:t>
            </a:r>
            <a:r>
              <a:rPr lang="en-US" sz="2299">
                <a:solidFill>
                  <a:srgbClr val="FFFFFF"/>
                </a:solidFill>
                <a:latin typeface="Montserrat"/>
              </a:rPr>
              <a:t>: ước tính giá trị trung bình của bình phương các sai số.</a:t>
            </a:r>
          </a:p>
          <a:p>
            <a:pPr algn="just">
              <a:lnSpc>
                <a:spcPts val="3449"/>
              </a:lnSpc>
            </a:pPr>
            <a:r>
              <a:rPr lang="en-US" sz="2299">
                <a:solidFill>
                  <a:srgbClr val="FFFFFF"/>
                </a:solidFill>
                <a:latin typeface="Montserrat Bold"/>
              </a:rPr>
              <a:t>R-squared</a:t>
            </a:r>
            <a:r>
              <a:rPr lang="en-US" sz="2299">
                <a:solidFill>
                  <a:srgbClr val="FFFFFF"/>
                </a:solidFill>
                <a:latin typeface="Montserrat"/>
              </a:rPr>
              <a:t>: tỷ lệ thay đổi của biến phụ thuộc có thể dự đoán được từ biến độc lập.</a:t>
            </a:r>
          </a:p>
        </p:txBody>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4105371" y="3095258"/>
            <a:ext cx="4916709" cy="3869056"/>
          </a:xfrm>
          <a:custGeom>
            <a:avLst/>
            <a:gdLst/>
            <a:ahLst/>
            <a:cxnLst/>
            <a:rect r="r" b="b" t="t" l="l"/>
            <a:pathLst>
              <a:path h="3869056" w="4916709">
                <a:moveTo>
                  <a:pt x="0" y="0"/>
                </a:moveTo>
                <a:lnTo>
                  <a:pt x="4916709" y="0"/>
                </a:lnTo>
                <a:lnTo>
                  <a:pt x="4916709" y="3869055"/>
                </a:lnTo>
                <a:lnTo>
                  <a:pt x="0" y="3869055"/>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7" id="7"/>
          <p:cNvSpPr txBox="true"/>
          <p:nvPr/>
        </p:nvSpPr>
        <p:spPr>
          <a:xfrm rot="0">
            <a:off x="731520" y="1966545"/>
            <a:ext cx="8290560" cy="836295"/>
          </a:xfrm>
          <a:prstGeom prst="rect">
            <a:avLst/>
          </a:prstGeom>
        </p:spPr>
        <p:txBody>
          <a:bodyPr anchor="t" rtlCol="false" tIns="0" lIns="0" bIns="0" rIns="0">
            <a:spAutoFit/>
          </a:bodyPr>
          <a:lstStyle/>
          <a:p>
            <a:pPr>
              <a:lnSpc>
                <a:spcPts val="3449"/>
              </a:lnSpc>
            </a:pPr>
            <a:r>
              <a:rPr lang="en-US" sz="2299">
                <a:solidFill>
                  <a:srgbClr val="FFFFFF"/>
                </a:solidFill>
                <a:latin typeface="Montserrat"/>
              </a:rPr>
              <a:t>Dùng </a:t>
            </a:r>
            <a:r>
              <a:rPr lang="en-US" sz="2299">
                <a:solidFill>
                  <a:srgbClr val="FFFFFF"/>
                </a:solidFill>
                <a:latin typeface="Montserrat Bold"/>
              </a:rPr>
              <a:t>Grid Search Cross-Validation</a:t>
            </a:r>
            <a:r>
              <a:rPr lang="en-US" sz="2299">
                <a:solidFill>
                  <a:srgbClr val="FFFFFF"/>
                </a:solidFill>
                <a:latin typeface="Montserrat"/>
              </a:rPr>
              <a:t> để tìm ra tổ hợp siêu tham số tốt nhất với từng mô hình.</a:t>
            </a:r>
          </a:p>
        </p:txBody>
      </p:sp>
      <p:sp>
        <p:nvSpPr>
          <p:cNvPr name="TextBox 8" id="8"/>
          <p:cNvSpPr txBox="true"/>
          <p:nvPr/>
        </p:nvSpPr>
        <p:spPr>
          <a:xfrm rot="0">
            <a:off x="731520" y="4231590"/>
            <a:ext cx="2431209" cy="1148715"/>
          </a:xfrm>
          <a:prstGeom prst="rect">
            <a:avLst/>
          </a:prstGeom>
        </p:spPr>
        <p:txBody>
          <a:bodyPr anchor="t" rtlCol="false" tIns="0" lIns="0" bIns="0" rIns="0">
            <a:spAutoFit/>
          </a:bodyPr>
          <a:lstStyle/>
          <a:p>
            <a:pPr>
              <a:lnSpc>
                <a:spcPts val="3149"/>
              </a:lnSpc>
            </a:pPr>
            <a:r>
              <a:rPr lang="en-US" sz="2099">
                <a:solidFill>
                  <a:srgbClr val="FFFFFF"/>
                </a:solidFill>
                <a:latin typeface="Montserrat"/>
              </a:rPr>
              <a:t>Tập các tổ hợp siêu tham số của từng mô hình</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448482" y="2748213"/>
            <a:ext cx="8856636" cy="909387"/>
          </a:xfrm>
          <a:custGeom>
            <a:avLst/>
            <a:gdLst/>
            <a:ahLst/>
            <a:cxnLst/>
            <a:rect r="r" b="b" t="t" l="l"/>
            <a:pathLst>
              <a:path h="909387" w="8856636">
                <a:moveTo>
                  <a:pt x="0" y="0"/>
                </a:moveTo>
                <a:lnTo>
                  <a:pt x="8856636" y="0"/>
                </a:lnTo>
                <a:lnTo>
                  <a:pt x="8856636" y="909387"/>
                </a:lnTo>
                <a:lnTo>
                  <a:pt x="0" y="909387"/>
                </a:lnTo>
                <a:lnTo>
                  <a:pt x="0" y="0"/>
                </a:lnTo>
                <a:close/>
              </a:path>
            </a:pathLst>
          </a:custGeom>
          <a:blipFill>
            <a:blip r:embed="rId3"/>
            <a:stretch>
              <a:fillRect l="0" t="0" r="0" b="0"/>
            </a:stretch>
          </a:blipFill>
        </p:spPr>
      </p:sp>
      <p:sp>
        <p:nvSpPr>
          <p:cNvPr name="Freeform 6" id="6"/>
          <p:cNvSpPr/>
          <p:nvPr/>
        </p:nvSpPr>
        <p:spPr>
          <a:xfrm flipH="false" flipV="false" rot="0">
            <a:off x="3602589" y="4315316"/>
            <a:ext cx="5419491" cy="2268364"/>
          </a:xfrm>
          <a:custGeom>
            <a:avLst/>
            <a:gdLst/>
            <a:ahLst/>
            <a:cxnLst/>
            <a:rect r="r" b="b" t="t" l="l"/>
            <a:pathLst>
              <a:path h="2268364" w="5419491">
                <a:moveTo>
                  <a:pt x="0" y="0"/>
                </a:moveTo>
                <a:lnTo>
                  <a:pt x="5419491" y="0"/>
                </a:lnTo>
                <a:lnTo>
                  <a:pt x="5419491" y="2268364"/>
                </a:lnTo>
                <a:lnTo>
                  <a:pt x="0" y="2268364"/>
                </a:lnTo>
                <a:lnTo>
                  <a:pt x="0" y="0"/>
                </a:lnTo>
                <a:close/>
              </a:path>
            </a:pathLst>
          </a:custGeom>
          <a:blipFill>
            <a:blip r:embed="rId4"/>
            <a:stretch>
              <a:fillRect l="0" t="0" r="0" b="0"/>
            </a:stretch>
          </a:blipFill>
        </p:spPr>
      </p:sp>
      <p:sp>
        <p:nvSpPr>
          <p:cNvPr name="TextBox 7" id="7"/>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8" id="8"/>
          <p:cNvSpPr txBox="true"/>
          <p:nvPr/>
        </p:nvSpPr>
        <p:spPr>
          <a:xfrm rot="0">
            <a:off x="731520" y="2192788"/>
            <a:ext cx="8290560" cy="407670"/>
          </a:xfrm>
          <a:prstGeom prst="rect">
            <a:avLst/>
          </a:prstGeom>
        </p:spPr>
        <p:txBody>
          <a:bodyPr anchor="t" rtlCol="false" tIns="0" lIns="0" bIns="0" rIns="0">
            <a:spAutoFit/>
          </a:bodyPr>
          <a:lstStyle/>
          <a:p>
            <a:pPr algn="ctr">
              <a:lnSpc>
                <a:spcPts val="3449"/>
              </a:lnSpc>
            </a:pPr>
            <a:r>
              <a:rPr lang="en-US" sz="2299">
                <a:solidFill>
                  <a:srgbClr val="FFFFFF"/>
                </a:solidFill>
                <a:latin typeface="Montserrat"/>
              </a:rPr>
              <a:t>Các tổ hợp siêu tham số tốt nhất với từng mô hình:</a:t>
            </a:r>
          </a:p>
        </p:txBody>
      </p:sp>
      <p:sp>
        <p:nvSpPr>
          <p:cNvPr name="TextBox 9" id="9"/>
          <p:cNvSpPr txBox="true"/>
          <p:nvPr/>
        </p:nvSpPr>
        <p:spPr>
          <a:xfrm rot="0">
            <a:off x="731520" y="4846565"/>
            <a:ext cx="1916296" cy="1148715"/>
          </a:xfrm>
          <a:prstGeom prst="rect">
            <a:avLst/>
          </a:prstGeom>
        </p:spPr>
        <p:txBody>
          <a:bodyPr anchor="t" rtlCol="false" tIns="0" lIns="0" bIns="0" rIns="0">
            <a:spAutoFit/>
          </a:bodyPr>
          <a:lstStyle/>
          <a:p>
            <a:pPr>
              <a:lnSpc>
                <a:spcPts val="3149"/>
              </a:lnSpc>
            </a:pPr>
            <a:r>
              <a:rPr lang="en-US" sz="2099">
                <a:solidFill>
                  <a:srgbClr val="FFFFFF"/>
                </a:solidFill>
                <a:latin typeface="Montserrat"/>
              </a:rPr>
              <a:t>Kết quả với các siêu tham số tốt nhất</a:t>
            </a:r>
          </a:p>
        </p:txBody>
      </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TextBox 5" id="5"/>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Performance Comparison</a:t>
            </a:r>
          </a:p>
        </p:txBody>
      </p:sp>
      <p:sp>
        <p:nvSpPr>
          <p:cNvPr name="Freeform 6" id="6"/>
          <p:cNvSpPr/>
          <p:nvPr/>
        </p:nvSpPr>
        <p:spPr>
          <a:xfrm flipH="false" flipV="false" rot="0">
            <a:off x="945335" y="1832286"/>
            <a:ext cx="7862930" cy="5361965"/>
          </a:xfrm>
          <a:custGeom>
            <a:avLst/>
            <a:gdLst/>
            <a:ahLst/>
            <a:cxnLst/>
            <a:rect r="r" b="b" t="t" l="l"/>
            <a:pathLst>
              <a:path h="5361965" w="7862930">
                <a:moveTo>
                  <a:pt x="0" y="0"/>
                </a:moveTo>
                <a:lnTo>
                  <a:pt x="7862930" y="0"/>
                </a:lnTo>
                <a:lnTo>
                  <a:pt x="7862930" y="5361965"/>
                </a:lnTo>
                <a:lnTo>
                  <a:pt x="0" y="5361965"/>
                </a:lnTo>
                <a:lnTo>
                  <a:pt x="0" y="0"/>
                </a:lnTo>
                <a:close/>
              </a:path>
            </a:pathLst>
          </a:custGeom>
          <a:blipFill>
            <a:blip r:embed="rId3"/>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2482484"/>
            <a:ext cx="9753600" cy="4832716"/>
          </a:xfrm>
          <a:prstGeom prst="rect">
            <a:avLst/>
          </a:prstGeom>
          <a:solidFill>
            <a:srgbClr val="0C45A6"/>
          </a:solidFill>
        </p:spPr>
      </p:sp>
      <p:grpSp>
        <p:nvGrpSpPr>
          <p:cNvPr name="Group 3" id="3"/>
          <p:cNvGrpSpPr/>
          <p:nvPr/>
        </p:nvGrpSpPr>
        <p:grpSpPr>
          <a:xfrm rot="0">
            <a:off x="590753" y="2839527"/>
            <a:ext cx="8572093" cy="4118630"/>
            <a:chOff x="0" y="0"/>
            <a:chExt cx="11429458" cy="5491506"/>
          </a:xfrm>
        </p:grpSpPr>
        <p:pic>
          <p:nvPicPr>
            <p:cNvPr name="Picture 4" id="4"/>
            <p:cNvPicPr>
              <a:picLocks noChangeAspect="true"/>
            </p:cNvPicPr>
            <p:nvPr/>
          </p:nvPicPr>
          <p:blipFill>
            <a:blip r:embed="rId3"/>
            <a:srcRect l="932" t="0" r="932" b="0"/>
            <a:stretch>
              <a:fillRect/>
            </a:stretch>
          </p:blipFill>
          <p:spPr>
            <a:xfrm flipH="false" flipV="false">
              <a:off x="0" y="0"/>
              <a:ext cx="11429458" cy="5491506"/>
            </a:xfrm>
            <a:prstGeom prst="rect">
              <a:avLst/>
            </a:prstGeom>
          </p:spPr>
        </p:pic>
      </p:grpSp>
      <p:sp>
        <p:nvSpPr>
          <p:cNvPr name="AutoShape 5" id="5"/>
          <p:cNvSpPr/>
          <p:nvPr/>
        </p:nvSpPr>
        <p:spPr>
          <a:xfrm rot="0">
            <a:off x="2285406" y="1138917"/>
            <a:ext cx="565635" cy="66660"/>
          </a:xfrm>
          <a:prstGeom prst="rect">
            <a:avLst/>
          </a:prstGeom>
          <a:solidFill>
            <a:srgbClr val="193970"/>
          </a:solidFill>
        </p:spPr>
      </p:sp>
      <p:sp>
        <p:nvSpPr>
          <p:cNvPr name="TextBox 6" id="6"/>
          <p:cNvSpPr txBox="true"/>
          <p:nvPr/>
        </p:nvSpPr>
        <p:spPr>
          <a:xfrm rot="0">
            <a:off x="2285406" y="1534971"/>
            <a:ext cx="4759951" cy="540385"/>
          </a:xfrm>
          <a:prstGeom prst="rect">
            <a:avLst/>
          </a:prstGeom>
        </p:spPr>
        <p:txBody>
          <a:bodyPr anchor="t" rtlCol="false" tIns="0" lIns="0" bIns="0" rIns="0">
            <a:spAutoFit/>
          </a:bodyPr>
          <a:lstStyle/>
          <a:p>
            <a:pPr>
              <a:lnSpc>
                <a:spcPts val="2119"/>
              </a:lnSpc>
            </a:pPr>
            <a:r>
              <a:rPr lang="en-US" sz="1999" u="sng">
                <a:solidFill>
                  <a:srgbClr val="193970"/>
                </a:solidFill>
                <a:latin typeface="Montserrat"/>
                <a:hlinkClick r:id="rId4" tooltip="https://www.themoviedb.org/movie"/>
              </a:rPr>
              <a:t>https://www.themoviedb.org/movie</a:t>
            </a:r>
          </a:p>
          <a:p>
            <a:pPr>
              <a:lnSpc>
                <a:spcPts val="2119"/>
              </a:lnSpc>
            </a:pPr>
          </a:p>
        </p:txBody>
      </p:sp>
      <p:sp>
        <p:nvSpPr>
          <p:cNvPr name="Freeform 7" id="7"/>
          <p:cNvSpPr/>
          <p:nvPr/>
        </p:nvSpPr>
        <p:spPr>
          <a:xfrm flipH="false" flipV="false" rot="0">
            <a:off x="0" y="202477"/>
            <a:ext cx="1835419" cy="2224751"/>
          </a:xfrm>
          <a:custGeom>
            <a:avLst/>
            <a:gdLst/>
            <a:ahLst/>
            <a:cxnLst/>
            <a:rect r="r" b="b" t="t" l="l"/>
            <a:pathLst>
              <a:path h="2224751" w="1835419">
                <a:moveTo>
                  <a:pt x="0" y="0"/>
                </a:moveTo>
                <a:lnTo>
                  <a:pt x="1835419" y="0"/>
                </a:lnTo>
                <a:lnTo>
                  <a:pt x="1835419" y="2224751"/>
                </a:lnTo>
                <a:lnTo>
                  <a:pt x="0" y="2224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03852" y="357836"/>
            <a:ext cx="1628821" cy="1628821"/>
          </a:xfrm>
          <a:custGeom>
            <a:avLst/>
            <a:gdLst/>
            <a:ahLst/>
            <a:cxnLst/>
            <a:rect r="r" b="b" t="t" l="l"/>
            <a:pathLst>
              <a:path h="1628821" w="1628821">
                <a:moveTo>
                  <a:pt x="0" y="0"/>
                </a:moveTo>
                <a:lnTo>
                  <a:pt x="1628821" y="0"/>
                </a:lnTo>
                <a:lnTo>
                  <a:pt x="1628821" y="1628821"/>
                </a:lnTo>
                <a:lnTo>
                  <a:pt x="0" y="1628821"/>
                </a:lnTo>
                <a:lnTo>
                  <a:pt x="0" y="0"/>
                </a:lnTo>
                <a:close/>
              </a:path>
            </a:pathLst>
          </a:custGeom>
          <a:blipFill>
            <a:blip r:embed="rId7"/>
            <a:stretch>
              <a:fillRect l="0" t="0" r="0" b="0"/>
            </a:stretch>
          </a:blipFill>
        </p:spPr>
      </p:sp>
      <p:sp>
        <p:nvSpPr>
          <p:cNvPr name="Freeform 9" id="9"/>
          <p:cNvSpPr/>
          <p:nvPr/>
        </p:nvSpPr>
        <p:spPr>
          <a:xfrm flipH="false" flipV="false" rot="0">
            <a:off x="6383037" y="2075356"/>
            <a:ext cx="1324640" cy="351872"/>
          </a:xfrm>
          <a:custGeom>
            <a:avLst/>
            <a:gdLst/>
            <a:ahLst/>
            <a:cxnLst/>
            <a:rect r="r" b="b" t="t" l="l"/>
            <a:pathLst>
              <a:path h="351872" w="1324640">
                <a:moveTo>
                  <a:pt x="0" y="0"/>
                </a:moveTo>
                <a:lnTo>
                  <a:pt x="1324640" y="0"/>
                </a:lnTo>
                <a:lnTo>
                  <a:pt x="1324640" y="351872"/>
                </a:lnTo>
                <a:lnTo>
                  <a:pt x="0" y="351872"/>
                </a:lnTo>
                <a:lnTo>
                  <a:pt x="0" y="0"/>
                </a:lnTo>
                <a:close/>
              </a:path>
            </a:pathLst>
          </a:custGeom>
          <a:blipFill>
            <a:blip r:embed="rId8">
              <a:extLst>
                <a:ext uri="{96DAC541-7B7A-43D3-8B79-37D633B846F1}">
                  <asvg:svgBlip xmlns:asvg="http://schemas.microsoft.com/office/drawing/2016/SVG/main" r:embed="rId9"/>
                </a:ext>
              </a:extLst>
            </a:blip>
            <a:stretch>
              <a:fillRect l="0" t="0" r="-13768" b="-121638"/>
            </a:stretch>
          </a:blipFill>
        </p:spPr>
      </p:sp>
      <p:sp>
        <p:nvSpPr>
          <p:cNvPr name="Freeform 10" id="10"/>
          <p:cNvSpPr/>
          <p:nvPr/>
        </p:nvSpPr>
        <p:spPr>
          <a:xfrm flipH="false" flipV="false" rot="1119832">
            <a:off x="7791358" y="1790112"/>
            <a:ext cx="572291" cy="617025"/>
          </a:xfrm>
          <a:custGeom>
            <a:avLst/>
            <a:gdLst/>
            <a:ahLst/>
            <a:cxnLst/>
            <a:rect r="r" b="b" t="t" l="l"/>
            <a:pathLst>
              <a:path h="617025" w="572291">
                <a:moveTo>
                  <a:pt x="0" y="0"/>
                </a:moveTo>
                <a:lnTo>
                  <a:pt x="572291" y="0"/>
                </a:lnTo>
                <a:lnTo>
                  <a:pt x="572291" y="617025"/>
                </a:lnTo>
                <a:lnTo>
                  <a:pt x="0" y="6170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85406" y="378821"/>
            <a:ext cx="5292670" cy="407670"/>
          </a:xfrm>
          <a:prstGeom prst="rect">
            <a:avLst/>
          </a:prstGeom>
        </p:spPr>
        <p:txBody>
          <a:bodyPr anchor="t" rtlCol="false" tIns="0" lIns="0" bIns="0" rIns="0">
            <a:spAutoFit/>
          </a:bodyPr>
          <a:lstStyle/>
          <a:p>
            <a:pPr>
              <a:lnSpc>
                <a:spcPts val="3449"/>
              </a:lnSpc>
              <a:spcBef>
                <a:spcPct val="0"/>
              </a:spcBef>
            </a:pPr>
            <a:r>
              <a:rPr lang="en-US" sz="2299">
                <a:solidFill>
                  <a:srgbClr val="193970"/>
                </a:solidFill>
                <a:latin typeface="Montserrat Bold"/>
              </a:rPr>
              <a:t>Analyzing about movies on TMDB</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C45A6"/>
        </a:solidFill>
      </p:bgPr>
    </p:bg>
    <p:spTree>
      <p:nvGrpSpPr>
        <p:cNvPr id="1" name=""/>
        <p:cNvGrpSpPr/>
        <p:nvPr/>
      </p:nvGrpSpPr>
      <p:grpSpPr>
        <a:xfrm>
          <a:off x="0" y="0"/>
          <a:ext cx="0" cy="0"/>
          <a:chOff x="0" y="0"/>
          <a:chExt cx="0" cy="0"/>
        </a:xfrm>
      </p:grpSpPr>
      <p:sp>
        <p:nvSpPr>
          <p:cNvPr name="Freeform 2" id="2"/>
          <p:cNvSpPr/>
          <p:nvPr/>
        </p:nvSpPr>
        <p:spPr>
          <a:xfrm flipH="false" flipV="false" rot="0">
            <a:off x="-179661" y="1108994"/>
            <a:ext cx="5793319" cy="5474686"/>
          </a:xfrm>
          <a:custGeom>
            <a:avLst/>
            <a:gdLst/>
            <a:ahLst/>
            <a:cxnLst/>
            <a:rect r="r" b="b" t="t" l="l"/>
            <a:pathLst>
              <a:path h="5474686" w="5793319">
                <a:moveTo>
                  <a:pt x="0" y="0"/>
                </a:moveTo>
                <a:lnTo>
                  <a:pt x="5793319" y="0"/>
                </a:lnTo>
                <a:lnTo>
                  <a:pt x="5793319" y="5474686"/>
                </a:lnTo>
                <a:lnTo>
                  <a:pt x="0" y="54746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0" y="6583680"/>
            <a:ext cx="9753600" cy="731520"/>
          </a:xfrm>
          <a:prstGeom prst="rect">
            <a:avLst/>
          </a:prstGeom>
          <a:solidFill>
            <a:srgbClr val="193970">
              <a:alpha val="67843"/>
            </a:srgbClr>
          </a:solidFill>
        </p:spPr>
      </p:sp>
      <p:sp>
        <p:nvSpPr>
          <p:cNvPr name="TextBox 4" id="4"/>
          <p:cNvSpPr txBox="true"/>
          <p:nvPr/>
        </p:nvSpPr>
        <p:spPr>
          <a:xfrm rot="0">
            <a:off x="5036600" y="1886130"/>
            <a:ext cx="4547737" cy="3246737"/>
          </a:xfrm>
          <a:prstGeom prst="rect">
            <a:avLst/>
          </a:prstGeom>
        </p:spPr>
        <p:txBody>
          <a:bodyPr anchor="t" rtlCol="false" tIns="0" lIns="0" bIns="0" rIns="0">
            <a:spAutoFit/>
          </a:bodyPr>
          <a:lstStyle/>
          <a:p>
            <a:pPr>
              <a:lnSpc>
                <a:spcPts val="6500"/>
              </a:lnSpc>
            </a:pPr>
            <a:r>
              <a:rPr lang="en-US" sz="5000">
                <a:solidFill>
                  <a:srgbClr val="FFFFFF"/>
                </a:solidFill>
                <a:latin typeface="Montserrat Semi-Bold"/>
              </a:rPr>
              <a:t>Phân loại một bộ phim thành công hay không</a:t>
            </a:r>
          </a:p>
        </p:txBody>
      </p:sp>
    </p:spTree>
  </p:cSld>
  <p:clrMapOvr>
    <a:masterClrMapping/>
  </p:clrMapOvr>
  <p:transition spd="fast">
    <p:fade/>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4433506" cy="7315200"/>
          </a:xfrm>
          <a:prstGeom prst="rect">
            <a:avLst/>
          </a:prstGeom>
          <a:solidFill>
            <a:srgbClr val="FDCF60"/>
          </a:solidFill>
        </p:spPr>
      </p:sp>
      <p:grpSp>
        <p:nvGrpSpPr>
          <p:cNvPr name="Group 3" id="3"/>
          <p:cNvGrpSpPr/>
          <p:nvPr/>
        </p:nvGrpSpPr>
        <p:grpSpPr>
          <a:xfrm rot="0">
            <a:off x="618703" y="1763161"/>
            <a:ext cx="3196100" cy="3788879"/>
            <a:chOff x="0" y="0"/>
            <a:chExt cx="4261466" cy="5051838"/>
          </a:xfrm>
        </p:grpSpPr>
        <p:sp>
          <p:nvSpPr>
            <p:cNvPr name="TextBox 4" id="4"/>
            <p:cNvSpPr txBox="true"/>
            <p:nvPr/>
          </p:nvSpPr>
          <p:spPr>
            <a:xfrm rot="0">
              <a:off x="0" y="3223038"/>
              <a:ext cx="4261466" cy="1828800"/>
            </a:xfrm>
            <a:prstGeom prst="rect">
              <a:avLst/>
            </a:prstGeom>
          </p:spPr>
          <p:txBody>
            <a:bodyPr anchor="t" rtlCol="false" tIns="0" lIns="0" bIns="0" rIns="0">
              <a:spAutoFit/>
            </a:bodyPr>
            <a:lstStyle/>
            <a:p>
              <a:pPr algn="ctr">
                <a:lnSpc>
                  <a:spcPts val="5400"/>
                </a:lnSpc>
              </a:pPr>
              <a:r>
                <a:rPr lang="en-US" sz="4500">
                  <a:solidFill>
                    <a:srgbClr val="193970"/>
                  </a:solidFill>
                  <a:latin typeface="Montserrat Bold"/>
                </a:rPr>
                <a:t>MÔ HÌNH</a:t>
              </a:r>
            </a:p>
            <a:p>
              <a:pPr algn="ctr">
                <a:lnSpc>
                  <a:spcPts val="5400"/>
                </a:lnSpc>
              </a:pPr>
              <a:r>
                <a:rPr lang="en-US" sz="4500">
                  <a:solidFill>
                    <a:srgbClr val="193970"/>
                  </a:solidFill>
                  <a:latin typeface="Montserrat Bold"/>
                </a:rPr>
                <a:t>SỬ DỤNG</a:t>
              </a:r>
            </a:p>
          </p:txBody>
        </p:sp>
        <p:sp>
          <p:nvSpPr>
            <p:cNvPr name="Freeform 5" id="5"/>
            <p:cNvSpPr/>
            <p:nvPr/>
          </p:nvSpPr>
          <p:spPr>
            <a:xfrm flipH="false" flipV="false" rot="0">
              <a:off x="1044717" y="0"/>
              <a:ext cx="2172033" cy="2632767"/>
            </a:xfrm>
            <a:custGeom>
              <a:avLst/>
              <a:gdLst/>
              <a:ahLst/>
              <a:cxnLst/>
              <a:rect r="r" b="b" t="t" l="l"/>
              <a:pathLst>
                <a:path h="2632767" w="2172033">
                  <a:moveTo>
                    <a:pt x="0" y="0"/>
                  </a:moveTo>
                  <a:lnTo>
                    <a:pt x="2172032" y="0"/>
                  </a:lnTo>
                  <a:lnTo>
                    <a:pt x="2172032" y="2632767"/>
                  </a:lnTo>
                  <a:lnTo>
                    <a:pt x="0" y="2632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4876800" y="1637211"/>
            <a:ext cx="5773354" cy="4040778"/>
            <a:chOff x="0" y="0"/>
            <a:chExt cx="7697805" cy="5387704"/>
          </a:xfrm>
        </p:grpSpPr>
        <p:sp>
          <p:nvSpPr>
            <p:cNvPr name="Freeform 7" id="7"/>
            <p:cNvSpPr/>
            <p:nvPr/>
          </p:nvSpPr>
          <p:spPr>
            <a:xfrm flipH="false" flipV="false" rot="0">
              <a:off x="4908" y="0"/>
              <a:ext cx="818070" cy="818070"/>
            </a:xfrm>
            <a:custGeom>
              <a:avLst/>
              <a:gdLst/>
              <a:ahLst/>
              <a:cxnLst/>
              <a:rect r="r" b="b" t="t" l="l"/>
              <a:pathLst>
                <a:path h="818070" w="818070">
                  <a:moveTo>
                    <a:pt x="0" y="0"/>
                  </a:moveTo>
                  <a:lnTo>
                    <a:pt x="818069" y="0"/>
                  </a:lnTo>
                  <a:lnTo>
                    <a:pt x="818069" y="818070"/>
                  </a:lnTo>
                  <a:lnTo>
                    <a:pt x="0" y="818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908" y="1529270"/>
              <a:ext cx="808740" cy="808740"/>
            </a:xfrm>
            <a:custGeom>
              <a:avLst/>
              <a:gdLst/>
              <a:ahLst/>
              <a:cxnLst/>
              <a:rect r="r" b="b" t="t" l="l"/>
              <a:pathLst>
                <a:path h="808740" w="808740">
                  <a:moveTo>
                    <a:pt x="0" y="0"/>
                  </a:moveTo>
                  <a:lnTo>
                    <a:pt x="808739" y="0"/>
                  </a:lnTo>
                  <a:lnTo>
                    <a:pt x="808739" y="808739"/>
                  </a:lnTo>
                  <a:lnTo>
                    <a:pt x="0" y="808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049209"/>
              <a:ext cx="813647" cy="813647"/>
            </a:xfrm>
            <a:custGeom>
              <a:avLst/>
              <a:gdLst/>
              <a:ahLst/>
              <a:cxnLst/>
              <a:rect r="r" b="b" t="t" l="l"/>
              <a:pathLst>
                <a:path h="813647" w="813647">
                  <a:moveTo>
                    <a:pt x="0" y="0"/>
                  </a:moveTo>
                  <a:lnTo>
                    <a:pt x="813647" y="0"/>
                  </a:lnTo>
                  <a:lnTo>
                    <a:pt x="813647" y="813647"/>
                  </a:lnTo>
                  <a:lnTo>
                    <a:pt x="0" y="813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330" y="4574056"/>
              <a:ext cx="813647" cy="813647"/>
            </a:xfrm>
            <a:custGeom>
              <a:avLst/>
              <a:gdLst/>
              <a:ahLst/>
              <a:cxnLst/>
              <a:rect r="r" b="b" t="t" l="l"/>
              <a:pathLst>
                <a:path h="813647" w="813647">
                  <a:moveTo>
                    <a:pt x="0" y="0"/>
                  </a:moveTo>
                  <a:lnTo>
                    <a:pt x="813647" y="0"/>
                  </a:lnTo>
                  <a:lnTo>
                    <a:pt x="813647" y="813648"/>
                  </a:lnTo>
                  <a:lnTo>
                    <a:pt x="0" y="8136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480372" y="164559"/>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Random Forest</a:t>
              </a:r>
            </a:p>
          </p:txBody>
        </p:sp>
        <p:sp>
          <p:nvSpPr>
            <p:cNvPr name="TextBox 12" id="12"/>
            <p:cNvSpPr txBox="true"/>
            <p:nvPr/>
          </p:nvSpPr>
          <p:spPr>
            <a:xfrm rot="0">
              <a:off x="1480372" y="1689164"/>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SVM</a:t>
              </a:r>
            </a:p>
          </p:txBody>
        </p:sp>
        <p:sp>
          <p:nvSpPr>
            <p:cNvPr name="TextBox 13" id="13"/>
            <p:cNvSpPr txBox="true"/>
            <p:nvPr/>
          </p:nvSpPr>
          <p:spPr>
            <a:xfrm rot="0">
              <a:off x="1480372" y="3213165"/>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KNN</a:t>
              </a:r>
            </a:p>
          </p:txBody>
        </p:sp>
        <p:sp>
          <p:nvSpPr>
            <p:cNvPr name="TextBox 14" id="14"/>
            <p:cNvSpPr txBox="true"/>
            <p:nvPr/>
          </p:nvSpPr>
          <p:spPr>
            <a:xfrm rot="0">
              <a:off x="1480372" y="4736405"/>
              <a:ext cx="6217432" cy="441326"/>
            </a:xfrm>
            <a:prstGeom prst="rect">
              <a:avLst/>
            </a:prstGeom>
          </p:spPr>
          <p:txBody>
            <a:bodyPr anchor="t" rtlCol="false" tIns="0" lIns="0" bIns="0" rIns="0">
              <a:spAutoFit/>
            </a:bodyPr>
            <a:lstStyle/>
            <a:p>
              <a:pPr>
                <a:lnSpc>
                  <a:spcPts val="2999"/>
                </a:lnSpc>
              </a:pPr>
              <a:r>
                <a:rPr lang="en-US" sz="1999">
                  <a:solidFill>
                    <a:srgbClr val="193970"/>
                  </a:solidFill>
                  <a:latin typeface="Montserrat Bold"/>
                </a:rPr>
                <a:t>Multinomial Naive Bayes</a:t>
              </a:r>
            </a:p>
          </p:txBody>
        </p:sp>
      </p:gr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TextBox 4" id="4"/>
          <p:cNvSpPr txBox="true"/>
          <p:nvPr/>
        </p:nvSpPr>
        <p:spPr>
          <a:xfrm rot="0">
            <a:off x="731520" y="2561595"/>
            <a:ext cx="5063399" cy="3836670"/>
          </a:xfrm>
          <a:prstGeom prst="rect">
            <a:avLst/>
          </a:prstGeom>
        </p:spPr>
        <p:txBody>
          <a:bodyPr anchor="t" rtlCol="false" tIns="0" lIns="0" bIns="0" rIns="0">
            <a:spAutoFit/>
          </a:bodyPr>
          <a:lstStyle/>
          <a:p>
            <a:pPr>
              <a:lnSpc>
                <a:spcPts val="3449"/>
              </a:lnSpc>
            </a:pPr>
            <a:r>
              <a:rPr lang="en-US" sz="2299">
                <a:solidFill>
                  <a:srgbClr val="FFFFFF"/>
                </a:solidFill>
                <a:latin typeface="Montserrat"/>
              </a:rPr>
              <a:t>Quá trình Preprocessing tương tự như phần dự đoán điểm số nhưng có tạo thêm 1 cột Success để phân loại phim thành công với 2 yếu tố: </a:t>
            </a:r>
          </a:p>
          <a:p>
            <a:pPr algn="just" marL="496567" indent="-248284" lvl="1">
              <a:lnSpc>
                <a:spcPts val="3449"/>
              </a:lnSpc>
              <a:buFont typeface="Arial"/>
              <a:buChar char="•"/>
            </a:pPr>
            <a:r>
              <a:rPr lang="en-US" sz="2299">
                <a:solidFill>
                  <a:srgbClr val="FFFFFF"/>
                </a:solidFill>
                <a:latin typeface="Montserrat"/>
              </a:rPr>
              <a:t>Lợi nhuận lớn hơn 150% so với ngân sách.</a:t>
            </a:r>
          </a:p>
          <a:p>
            <a:pPr marL="496567" indent="-248284" lvl="1">
              <a:lnSpc>
                <a:spcPts val="3449"/>
              </a:lnSpc>
              <a:buFont typeface="Arial"/>
              <a:buChar char="•"/>
            </a:pPr>
            <a:r>
              <a:rPr lang="en-US" sz="2299">
                <a:solidFill>
                  <a:srgbClr val="FFFFFF"/>
                </a:solidFill>
                <a:latin typeface="Montserrat"/>
              </a:rPr>
              <a:t>Score lớn hơn trung vị của cột điểm số trong bộ dữ liệu.</a:t>
            </a:r>
          </a:p>
          <a:p>
            <a:pPr>
              <a:lnSpc>
                <a:spcPts val="3449"/>
              </a:lnSpc>
            </a:pPr>
          </a:p>
        </p:txBody>
      </p:sp>
      <p:sp>
        <p:nvSpPr>
          <p:cNvPr name="AutoShape 5" id="5"/>
          <p:cNvSpPr/>
          <p:nvPr/>
        </p:nvSpPr>
        <p:spPr>
          <a:xfrm rot="0">
            <a:off x="0" y="0"/>
            <a:ext cx="9753600" cy="544606"/>
          </a:xfrm>
          <a:prstGeom prst="rect">
            <a:avLst/>
          </a:prstGeom>
          <a:solidFill>
            <a:srgbClr val="0C45A6"/>
          </a:solidFill>
        </p:spPr>
      </p:sp>
      <p:sp>
        <p:nvSpPr>
          <p:cNvPr name="Freeform 6" id="6"/>
          <p:cNvSpPr/>
          <p:nvPr/>
        </p:nvSpPr>
        <p:spPr>
          <a:xfrm flipH="false" flipV="false" rot="0">
            <a:off x="7215902" y="2187248"/>
            <a:ext cx="1806178" cy="4396432"/>
          </a:xfrm>
          <a:custGeom>
            <a:avLst/>
            <a:gdLst/>
            <a:ahLst/>
            <a:cxnLst/>
            <a:rect r="r" b="b" t="t" l="l"/>
            <a:pathLst>
              <a:path h="4396432" w="1806178">
                <a:moveTo>
                  <a:pt x="0" y="0"/>
                </a:moveTo>
                <a:lnTo>
                  <a:pt x="1806178" y="0"/>
                </a:lnTo>
                <a:lnTo>
                  <a:pt x="1806178" y="4396432"/>
                </a:lnTo>
                <a:lnTo>
                  <a:pt x="0" y="4396432"/>
                </a:lnTo>
                <a:lnTo>
                  <a:pt x="0" y="0"/>
                </a:lnTo>
                <a:close/>
              </a:path>
            </a:pathLst>
          </a:custGeom>
          <a:blipFill>
            <a:blip r:embed="rId2"/>
            <a:stretch>
              <a:fillRect l="0" t="0" r="0" b="0"/>
            </a:stretch>
          </a:blipFill>
        </p:spPr>
      </p:sp>
      <p:sp>
        <p:nvSpPr>
          <p:cNvPr name="TextBox 7" id="7"/>
          <p:cNvSpPr txBox="true"/>
          <p:nvPr/>
        </p:nvSpPr>
        <p:spPr>
          <a:xfrm rot="0">
            <a:off x="731520" y="741045"/>
            <a:ext cx="6526393"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Preprocessing</a:t>
            </a:r>
          </a:p>
        </p:txBody>
      </p:sp>
    </p:spTree>
  </p:cSld>
  <p:clrMapOvr>
    <a:masterClrMapping/>
  </p:clrMapOvr>
  <p:transition spd="fast">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547790" y="2071484"/>
            <a:ext cx="8658020" cy="4883569"/>
          </a:xfrm>
          <a:custGeom>
            <a:avLst/>
            <a:gdLst/>
            <a:ahLst/>
            <a:cxnLst/>
            <a:rect r="r" b="b" t="t" l="l"/>
            <a:pathLst>
              <a:path h="4883569" w="8658020">
                <a:moveTo>
                  <a:pt x="0" y="0"/>
                </a:moveTo>
                <a:lnTo>
                  <a:pt x="8658020" y="0"/>
                </a:lnTo>
                <a:lnTo>
                  <a:pt x="8658020" y="4883569"/>
                </a:lnTo>
                <a:lnTo>
                  <a:pt x="0" y="4883569"/>
                </a:lnTo>
                <a:lnTo>
                  <a:pt x="0" y="0"/>
                </a:lnTo>
                <a:close/>
              </a:path>
            </a:pathLst>
          </a:custGeom>
          <a:blipFill>
            <a:blip r:embed="rId3"/>
            <a:stretch>
              <a:fillRect l="0" t="-622" r="0" b="-622"/>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Training model &amp; Prediction</a:t>
            </a:r>
          </a:p>
        </p:txBody>
      </p:sp>
    </p:spTree>
  </p:cSld>
  <p:clrMapOvr>
    <a:masterClrMapping/>
  </p:clrMapOvr>
  <p:transition spd="fast">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1031428" y="3932652"/>
            <a:ext cx="7690744" cy="2651028"/>
          </a:xfrm>
          <a:custGeom>
            <a:avLst/>
            <a:gdLst/>
            <a:ahLst/>
            <a:cxnLst/>
            <a:rect r="r" b="b" t="t" l="l"/>
            <a:pathLst>
              <a:path h="2651028" w="7690744">
                <a:moveTo>
                  <a:pt x="0" y="0"/>
                </a:moveTo>
                <a:lnTo>
                  <a:pt x="7690744" y="0"/>
                </a:lnTo>
                <a:lnTo>
                  <a:pt x="7690744" y="2651028"/>
                </a:lnTo>
                <a:lnTo>
                  <a:pt x="0" y="2651028"/>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Evaluation</a:t>
            </a:r>
          </a:p>
        </p:txBody>
      </p:sp>
      <p:sp>
        <p:nvSpPr>
          <p:cNvPr name="TextBox 7" id="7"/>
          <p:cNvSpPr txBox="true"/>
          <p:nvPr/>
        </p:nvSpPr>
        <p:spPr>
          <a:xfrm rot="0">
            <a:off x="278374" y="1764761"/>
            <a:ext cx="9196853" cy="1929765"/>
          </a:xfrm>
          <a:prstGeom prst="rect">
            <a:avLst/>
          </a:prstGeom>
        </p:spPr>
        <p:txBody>
          <a:bodyPr anchor="t" rtlCol="false" tIns="0" lIns="0" bIns="0" rIns="0">
            <a:spAutoFit/>
          </a:bodyPr>
          <a:lstStyle/>
          <a:p>
            <a:pPr algn="just">
              <a:lnSpc>
                <a:spcPts val="3149"/>
              </a:lnSpc>
            </a:pPr>
            <a:r>
              <a:rPr lang="en-US" sz="2099">
                <a:solidFill>
                  <a:srgbClr val="FFFFFF"/>
                </a:solidFill>
                <a:latin typeface="Montserrat Bold"/>
              </a:rPr>
              <a:t>Accuracy</a:t>
            </a:r>
            <a:r>
              <a:rPr lang="en-US" sz="2099">
                <a:solidFill>
                  <a:srgbClr val="FFFFFF"/>
                </a:solidFill>
                <a:latin typeface="Montserrat"/>
              </a:rPr>
              <a:t>: tỷ lệ phần trăm các mẫu được dự đoán chính xác trên tổng số mẫu.</a:t>
            </a:r>
          </a:p>
          <a:p>
            <a:pPr algn="just">
              <a:lnSpc>
                <a:spcPts val="3149"/>
              </a:lnSpc>
            </a:pPr>
            <a:r>
              <a:rPr lang="en-US" sz="2099">
                <a:solidFill>
                  <a:srgbClr val="FFFFFF"/>
                </a:solidFill>
                <a:latin typeface="Montserrat Bold"/>
              </a:rPr>
              <a:t>Precision</a:t>
            </a:r>
            <a:r>
              <a:rPr lang="en-US" sz="2099">
                <a:solidFill>
                  <a:srgbClr val="FFFFFF"/>
                </a:solidFill>
                <a:latin typeface="Montserrat"/>
              </a:rPr>
              <a:t>: tỷ lệ dự đoán dương thực sự trên tổng số dự đoán dương.</a:t>
            </a:r>
          </a:p>
          <a:p>
            <a:pPr algn="just">
              <a:lnSpc>
                <a:spcPts val="3149"/>
              </a:lnSpc>
            </a:pPr>
            <a:r>
              <a:rPr lang="en-US" sz="2099">
                <a:solidFill>
                  <a:srgbClr val="FFFFFF"/>
                </a:solidFill>
                <a:latin typeface="Montserrat Bold"/>
              </a:rPr>
              <a:t>Recall</a:t>
            </a:r>
            <a:r>
              <a:rPr lang="en-US" sz="2099">
                <a:solidFill>
                  <a:srgbClr val="FFFFFF"/>
                </a:solidFill>
                <a:latin typeface="Montserrat"/>
              </a:rPr>
              <a:t>: tỷ lệ dự đoán dương thực sự trên tổng số mẫu dương thực tế.</a:t>
            </a:r>
          </a:p>
          <a:p>
            <a:pPr algn="just">
              <a:lnSpc>
                <a:spcPts val="3149"/>
              </a:lnSpc>
            </a:pPr>
            <a:r>
              <a:rPr lang="en-US" sz="2099">
                <a:solidFill>
                  <a:srgbClr val="FFFFFF"/>
                </a:solidFill>
                <a:latin typeface="Montserrat Bold"/>
              </a:rPr>
              <a:t>F1 Score</a:t>
            </a:r>
            <a:r>
              <a:rPr lang="en-US" sz="2099">
                <a:solidFill>
                  <a:srgbClr val="FFFFFF"/>
                </a:solidFill>
                <a:latin typeface="Montserrat"/>
              </a:rPr>
              <a:t>: giá trị trung bình hài hòa của Precision và Recall.</a:t>
            </a:r>
          </a:p>
        </p:txBody>
      </p:sp>
      <p:sp>
        <p:nvSpPr>
          <p:cNvPr name="TextBox 8" id="8"/>
          <p:cNvSpPr txBox="true"/>
          <p:nvPr/>
        </p:nvSpPr>
        <p:spPr>
          <a:xfrm rot="0">
            <a:off x="278374" y="6774180"/>
            <a:ext cx="5317925" cy="291465"/>
          </a:xfrm>
          <a:prstGeom prst="rect">
            <a:avLst/>
          </a:prstGeom>
        </p:spPr>
        <p:txBody>
          <a:bodyPr anchor="t" rtlCol="false" tIns="0" lIns="0" bIns="0" rIns="0">
            <a:spAutoFit/>
          </a:bodyPr>
          <a:lstStyle/>
          <a:p>
            <a:pPr>
              <a:lnSpc>
                <a:spcPts val="2400"/>
              </a:lnSpc>
            </a:pPr>
            <a:r>
              <a:rPr lang="en-US" sz="1600">
                <a:solidFill>
                  <a:srgbClr val="FFFFFF"/>
                </a:solidFill>
                <a:latin typeface="Montserrat"/>
              </a:rPr>
              <a:t>*Chọn Successful là nhãn “dương”</a:t>
            </a:r>
          </a:p>
        </p:txBody>
      </p:sp>
    </p:spTree>
  </p:cSld>
  <p:clrMapOvr>
    <a:masterClrMapping/>
  </p:clrMapOvr>
  <p:transition spd="fast">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3953121" y="2437443"/>
            <a:ext cx="5068959" cy="1428935"/>
          </a:xfrm>
          <a:custGeom>
            <a:avLst/>
            <a:gdLst/>
            <a:ahLst/>
            <a:cxnLst/>
            <a:rect r="r" b="b" t="t" l="l"/>
            <a:pathLst>
              <a:path h="1428935" w="5068959">
                <a:moveTo>
                  <a:pt x="0" y="0"/>
                </a:moveTo>
                <a:lnTo>
                  <a:pt x="5068959" y="0"/>
                </a:lnTo>
                <a:lnTo>
                  <a:pt x="5068959" y="1428935"/>
                </a:lnTo>
                <a:lnTo>
                  <a:pt x="0" y="1428935"/>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7" id="7"/>
          <p:cNvSpPr txBox="true"/>
          <p:nvPr/>
        </p:nvSpPr>
        <p:spPr>
          <a:xfrm rot="0">
            <a:off x="731520" y="2548978"/>
            <a:ext cx="2905688" cy="1148715"/>
          </a:xfrm>
          <a:prstGeom prst="rect">
            <a:avLst/>
          </a:prstGeom>
        </p:spPr>
        <p:txBody>
          <a:bodyPr anchor="t" rtlCol="false" tIns="0" lIns="0" bIns="0" rIns="0">
            <a:spAutoFit/>
          </a:bodyPr>
          <a:lstStyle/>
          <a:p>
            <a:pPr>
              <a:lnSpc>
                <a:spcPts val="3149"/>
              </a:lnSpc>
            </a:pPr>
            <a:r>
              <a:rPr lang="en-US" sz="2099">
                <a:solidFill>
                  <a:srgbClr val="FFFFFF"/>
                </a:solidFill>
                <a:latin typeface="Montserrat"/>
              </a:rPr>
              <a:t>Đánh giá sự mất cân bằng của dữ liệu tại cột phân loại</a:t>
            </a:r>
          </a:p>
        </p:txBody>
      </p:sp>
      <p:grpSp>
        <p:nvGrpSpPr>
          <p:cNvPr name="Group 8" id="8"/>
          <p:cNvGrpSpPr/>
          <p:nvPr/>
        </p:nvGrpSpPr>
        <p:grpSpPr>
          <a:xfrm rot="0">
            <a:off x="1333561" y="4971278"/>
            <a:ext cx="7086479" cy="769620"/>
            <a:chOff x="0" y="0"/>
            <a:chExt cx="9448638" cy="1026161"/>
          </a:xfrm>
        </p:grpSpPr>
        <p:sp>
          <p:nvSpPr>
            <p:cNvPr name="TextBox 9" id="9"/>
            <p:cNvSpPr txBox="true"/>
            <p:nvPr/>
          </p:nvSpPr>
          <p:spPr>
            <a:xfrm rot="0">
              <a:off x="1306478" y="-66675"/>
              <a:ext cx="8142160" cy="1092836"/>
            </a:xfrm>
            <a:prstGeom prst="rect">
              <a:avLst/>
            </a:prstGeom>
          </p:spPr>
          <p:txBody>
            <a:bodyPr anchor="t" rtlCol="false" tIns="0" lIns="0" bIns="0" rIns="0">
              <a:spAutoFit/>
            </a:bodyPr>
            <a:lstStyle/>
            <a:p>
              <a:pPr>
                <a:lnSpc>
                  <a:spcPts val="3449"/>
                </a:lnSpc>
              </a:pPr>
              <a:r>
                <a:rPr lang="en-US" sz="2299">
                  <a:solidFill>
                    <a:srgbClr val="FFFFFF"/>
                  </a:solidFill>
                  <a:latin typeface="Montserrat"/>
                </a:rPr>
                <a:t>Dùng </a:t>
              </a:r>
              <a:r>
                <a:rPr lang="en-US" sz="2299">
                  <a:solidFill>
                    <a:srgbClr val="FFFFFF"/>
                  </a:solidFill>
                  <a:latin typeface="Montserrat Bold"/>
                </a:rPr>
                <a:t>Synthetic Minority Over-sampling Technique (SMOTE</a:t>
              </a:r>
              <a:r>
                <a:rPr lang="en-US" sz="2299">
                  <a:solidFill>
                    <a:srgbClr val="FFFFFF"/>
                  </a:solidFill>
                  <a:latin typeface="Montserrat"/>
                </a:rPr>
                <a:t>) để cân bằng.</a:t>
              </a:r>
            </a:p>
          </p:txBody>
        </p:sp>
        <p:sp>
          <p:nvSpPr>
            <p:cNvPr name="AutoShape 10" id="10"/>
            <p:cNvSpPr/>
            <p:nvPr/>
          </p:nvSpPr>
          <p:spPr>
            <a:xfrm>
              <a:off x="0" y="487680"/>
              <a:ext cx="893202" cy="0"/>
            </a:xfrm>
            <a:prstGeom prst="line">
              <a:avLst/>
            </a:prstGeom>
            <a:ln cap="flat" w="50800">
              <a:solidFill>
                <a:srgbClr val="FFFFFF"/>
              </a:solidFill>
              <a:prstDash val="solid"/>
              <a:headEnd type="none" len="sm" w="sm"/>
              <a:tailEnd type="arrow" len="sm" w="med"/>
            </a:ln>
          </p:spPr>
        </p:sp>
      </p:gr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1308363" y="3272352"/>
            <a:ext cx="7136874" cy="2481832"/>
          </a:xfrm>
          <a:custGeom>
            <a:avLst/>
            <a:gdLst/>
            <a:ahLst/>
            <a:cxnLst/>
            <a:rect r="r" b="b" t="t" l="l"/>
            <a:pathLst>
              <a:path h="2481832" w="7136874">
                <a:moveTo>
                  <a:pt x="0" y="0"/>
                </a:moveTo>
                <a:lnTo>
                  <a:pt x="7136874" y="0"/>
                </a:lnTo>
                <a:lnTo>
                  <a:pt x="7136874" y="2481832"/>
                </a:lnTo>
                <a:lnTo>
                  <a:pt x="0" y="2481832"/>
                </a:lnTo>
                <a:lnTo>
                  <a:pt x="0" y="0"/>
                </a:lnTo>
                <a:close/>
              </a:path>
            </a:pathLst>
          </a:custGeom>
          <a:blipFill>
            <a:blip r:embed="rId3"/>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7" id="7"/>
          <p:cNvSpPr txBox="true"/>
          <p:nvPr/>
        </p:nvSpPr>
        <p:spPr>
          <a:xfrm rot="0">
            <a:off x="2525815" y="2264826"/>
            <a:ext cx="4701970" cy="407670"/>
          </a:xfrm>
          <a:prstGeom prst="rect">
            <a:avLst/>
          </a:prstGeom>
        </p:spPr>
        <p:txBody>
          <a:bodyPr anchor="t" rtlCol="false" tIns="0" lIns="0" bIns="0" rIns="0">
            <a:spAutoFit/>
          </a:bodyPr>
          <a:lstStyle/>
          <a:p>
            <a:pPr algn="ctr">
              <a:lnSpc>
                <a:spcPts val="3449"/>
              </a:lnSpc>
            </a:pPr>
            <a:r>
              <a:rPr lang="en-US" sz="2299">
                <a:solidFill>
                  <a:srgbClr val="FFFFFF"/>
                </a:solidFill>
                <a:latin typeface="Montserrat"/>
              </a:rPr>
              <a:t>Sau khi xử lý Imbalance Data</a:t>
            </a:r>
          </a:p>
        </p:txBody>
      </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2253876" y="3657600"/>
            <a:ext cx="6768204" cy="2145737"/>
          </a:xfrm>
          <a:custGeom>
            <a:avLst/>
            <a:gdLst/>
            <a:ahLst/>
            <a:cxnLst/>
            <a:rect r="r" b="b" t="t" l="l"/>
            <a:pathLst>
              <a:path h="2145737" w="6768204">
                <a:moveTo>
                  <a:pt x="0" y="0"/>
                </a:moveTo>
                <a:lnTo>
                  <a:pt x="6768204" y="0"/>
                </a:lnTo>
                <a:lnTo>
                  <a:pt x="6768204" y="2145737"/>
                </a:lnTo>
                <a:lnTo>
                  <a:pt x="0" y="2145737"/>
                </a:lnTo>
                <a:lnTo>
                  <a:pt x="0" y="0"/>
                </a:lnTo>
                <a:close/>
              </a:path>
            </a:pathLst>
          </a:custGeom>
          <a:blipFill>
            <a:blip r:embed="rId2"/>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7" id="7"/>
          <p:cNvSpPr txBox="true"/>
          <p:nvPr/>
        </p:nvSpPr>
        <p:spPr>
          <a:xfrm rot="0">
            <a:off x="731520" y="2043112"/>
            <a:ext cx="8290560" cy="836295"/>
          </a:xfrm>
          <a:prstGeom prst="rect">
            <a:avLst/>
          </a:prstGeom>
        </p:spPr>
        <p:txBody>
          <a:bodyPr anchor="t" rtlCol="false" tIns="0" lIns="0" bIns="0" rIns="0">
            <a:spAutoFit/>
          </a:bodyPr>
          <a:lstStyle/>
          <a:p>
            <a:pPr algn="just">
              <a:lnSpc>
                <a:spcPts val="3449"/>
              </a:lnSpc>
            </a:pPr>
            <a:r>
              <a:rPr lang="en-US" sz="2299">
                <a:solidFill>
                  <a:srgbClr val="FFFFFF"/>
                </a:solidFill>
                <a:latin typeface="Montserrat"/>
              </a:rPr>
              <a:t>Dùng </a:t>
            </a:r>
            <a:r>
              <a:rPr lang="en-US" sz="2299">
                <a:solidFill>
                  <a:srgbClr val="FFFFFF"/>
                </a:solidFill>
                <a:latin typeface="Montserrat Bold"/>
              </a:rPr>
              <a:t>Grid Search Cross-Validation</a:t>
            </a:r>
            <a:r>
              <a:rPr lang="en-US" sz="2299">
                <a:solidFill>
                  <a:srgbClr val="FFFFFF"/>
                </a:solidFill>
                <a:latin typeface="Montserrat"/>
              </a:rPr>
              <a:t> để tìm ra tổ hợp siêu tham số tốt nhất với từng mô hình.</a:t>
            </a:r>
          </a:p>
        </p:txBody>
      </p:sp>
      <p:sp>
        <p:nvSpPr>
          <p:cNvPr name="TextBox 8" id="8"/>
          <p:cNvSpPr txBox="true"/>
          <p:nvPr/>
        </p:nvSpPr>
        <p:spPr>
          <a:xfrm rot="0">
            <a:off x="731520" y="3737011"/>
            <a:ext cx="1436895" cy="1929765"/>
          </a:xfrm>
          <a:prstGeom prst="rect">
            <a:avLst/>
          </a:prstGeom>
        </p:spPr>
        <p:txBody>
          <a:bodyPr anchor="t" rtlCol="false" tIns="0" lIns="0" bIns="0" rIns="0">
            <a:spAutoFit/>
          </a:bodyPr>
          <a:lstStyle/>
          <a:p>
            <a:pPr>
              <a:lnSpc>
                <a:spcPts val="3149"/>
              </a:lnSpc>
            </a:pPr>
            <a:r>
              <a:rPr lang="en-US" sz="2099">
                <a:solidFill>
                  <a:srgbClr val="FFFFFF"/>
                </a:solidFill>
                <a:latin typeface="Montserrat"/>
              </a:rPr>
              <a:t>Tập các tổ hợp siêu tham số của từng mô hình</a:t>
            </a:r>
          </a:p>
        </p:txBody>
      </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Freeform 5" id="5"/>
          <p:cNvSpPr/>
          <p:nvPr/>
        </p:nvSpPr>
        <p:spPr>
          <a:xfrm flipH="false" flipV="false" rot="0">
            <a:off x="242593" y="3301916"/>
            <a:ext cx="9268413" cy="711369"/>
          </a:xfrm>
          <a:custGeom>
            <a:avLst/>
            <a:gdLst/>
            <a:ahLst/>
            <a:cxnLst/>
            <a:rect r="r" b="b" t="t" l="l"/>
            <a:pathLst>
              <a:path h="711369" w="9268413">
                <a:moveTo>
                  <a:pt x="0" y="0"/>
                </a:moveTo>
                <a:lnTo>
                  <a:pt x="9268414" y="0"/>
                </a:lnTo>
                <a:lnTo>
                  <a:pt x="9268414" y="711368"/>
                </a:lnTo>
                <a:lnTo>
                  <a:pt x="0" y="711368"/>
                </a:lnTo>
                <a:lnTo>
                  <a:pt x="0" y="0"/>
                </a:lnTo>
                <a:close/>
              </a:path>
            </a:pathLst>
          </a:custGeom>
          <a:blipFill>
            <a:blip r:embed="rId2"/>
            <a:stretch>
              <a:fillRect l="0" t="0" r="0" b="0"/>
            </a:stretch>
          </a:blipFill>
        </p:spPr>
      </p:sp>
      <p:sp>
        <p:nvSpPr>
          <p:cNvPr name="TextBox 6" id="6"/>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Fine-tuning</a:t>
            </a:r>
          </a:p>
        </p:txBody>
      </p:sp>
      <p:sp>
        <p:nvSpPr>
          <p:cNvPr name="TextBox 7" id="7"/>
          <p:cNvSpPr txBox="true"/>
          <p:nvPr/>
        </p:nvSpPr>
        <p:spPr>
          <a:xfrm rot="0">
            <a:off x="731520" y="2300988"/>
            <a:ext cx="8290560" cy="407670"/>
          </a:xfrm>
          <a:prstGeom prst="rect">
            <a:avLst/>
          </a:prstGeom>
        </p:spPr>
        <p:txBody>
          <a:bodyPr anchor="t" rtlCol="false" tIns="0" lIns="0" bIns="0" rIns="0">
            <a:spAutoFit/>
          </a:bodyPr>
          <a:lstStyle/>
          <a:p>
            <a:pPr algn="ctr">
              <a:lnSpc>
                <a:spcPts val="3449"/>
              </a:lnSpc>
            </a:pPr>
            <a:r>
              <a:rPr lang="en-US" sz="2299">
                <a:solidFill>
                  <a:srgbClr val="FFFFFF"/>
                </a:solidFill>
                <a:latin typeface="Montserrat"/>
              </a:rPr>
              <a:t>Các tổ hợp siêu tham số tốt nhất với từng mô hình:</a:t>
            </a:r>
          </a:p>
        </p:txBody>
      </p:sp>
      <p:grpSp>
        <p:nvGrpSpPr>
          <p:cNvPr name="Group 8" id="8"/>
          <p:cNvGrpSpPr/>
          <p:nvPr/>
        </p:nvGrpSpPr>
        <p:grpSpPr>
          <a:xfrm rot="0">
            <a:off x="731520" y="4531716"/>
            <a:ext cx="8290560" cy="2051964"/>
            <a:chOff x="0" y="0"/>
            <a:chExt cx="11054080" cy="2735952"/>
          </a:xfrm>
        </p:grpSpPr>
        <p:sp>
          <p:nvSpPr>
            <p:cNvPr name="Freeform 9" id="9"/>
            <p:cNvSpPr/>
            <p:nvPr/>
          </p:nvSpPr>
          <p:spPr>
            <a:xfrm flipH="false" flipV="false" rot="0">
              <a:off x="2990983" y="0"/>
              <a:ext cx="8063097" cy="2735952"/>
            </a:xfrm>
            <a:custGeom>
              <a:avLst/>
              <a:gdLst/>
              <a:ahLst/>
              <a:cxnLst/>
              <a:rect r="r" b="b" t="t" l="l"/>
              <a:pathLst>
                <a:path h="2735952" w="8063097">
                  <a:moveTo>
                    <a:pt x="0" y="0"/>
                  </a:moveTo>
                  <a:lnTo>
                    <a:pt x="8063097" y="0"/>
                  </a:lnTo>
                  <a:lnTo>
                    <a:pt x="8063097" y="2735952"/>
                  </a:lnTo>
                  <a:lnTo>
                    <a:pt x="0" y="2735952"/>
                  </a:lnTo>
                  <a:lnTo>
                    <a:pt x="0" y="0"/>
                  </a:lnTo>
                  <a:close/>
                </a:path>
              </a:pathLst>
            </a:custGeom>
            <a:blipFill>
              <a:blip r:embed="rId3"/>
              <a:stretch>
                <a:fillRect l="0" t="0" r="0" b="0"/>
              </a:stretch>
            </a:blipFill>
          </p:spPr>
        </p:sp>
        <p:sp>
          <p:nvSpPr>
            <p:cNvPr name="TextBox 10" id="10"/>
            <p:cNvSpPr txBox="true"/>
            <p:nvPr/>
          </p:nvSpPr>
          <p:spPr>
            <a:xfrm rot="0">
              <a:off x="0" y="583116"/>
              <a:ext cx="2555062" cy="1512570"/>
            </a:xfrm>
            <a:prstGeom prst="rect">
              <a:avLst/>
            </a:prstGeom>
          </p:spPr>
          <p:txBody>
            <a:bodyPr anchor="t" rtlCol="false" tIns="0" lIns="0" bIns="0" rIns="0">
              <a:spAutoFit/>
            </a:bodyPr>
            <a:lstStyle/>
            <a:p>
              <a:pPr>
                <a:lnSpc>
                  <a:spcPts val="3149"/>
                </a:lnSpc>
              </a:pPr>
              <a:r>
                <a:rPr lang="en-US" sz="2099">
                  <a:solidFill>
                    <a:srgbClr val="FFFFFF"/>
                  </a:solidFill>
                  <a:latin typeface="Montserrat"/>
                </a:rPr>
                <a:t>Kết quả với các siêu tham số tốt nhất</a:t>
              </a:r>
            </a:p>
          </p:txBody>
        </p:sp>
      </p:grpSp>
    </p:spTree>
  </p:cSld>
  <p:clrMapOvr>
    <a:masterClrMapping/>
  </p:clrMapOvr>
  <p:transition spd="fast">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31520" y="1469627"/>
            <a:ext cx="945970" cy="108359"/>
          </a:xfrm>
          <a:prstGeom prst="rect">
            <a:avLst/>
          </a:prstGeom>
          <a:solidFill>
            <a:srgbClr val="193970"/>
          </a:solidFill>
        </p:spPr>
      </p:sp>
      <p:sp>
        <p:nvSpPr>
          <p:cNvPr name="AutoShape 3" id="3"/>
          <p:cNvSpPr/>
          <p:nvPr/>
        </p:nvSpPr>
        <p:spPr>
          <a:xfrm rot="0">
            <a:off x="0" y="1711336"/>
            <a:ext cx="9753600" cy="5603864"/>
          </a:xfrm>
          <a:prstGeom prst="rect">
            <a:avLst/>
          </a:prstGeom>
          <a:solidFill>
            <a:srgbClr val="0C45A6"/>
          </a:solidFill>
        </p:spPr>
      </p:sp>
      <p:sp>
        <p:nvSpPr>
          <p:cNvPr name="AutoShape 4" id="4"/>
          <p:cNvSpPr/>
          <p:nvPr/>
        </p:nvSpPr>
        <p:spPr>
          <a:xfrm rot="0">
            <a:off x="0" y="0"/>
            <a:ext cx="9753600" cy="544606"/>
          </a:xfrm>
          <a:prstGeom prst="rect">
            <a:avLst/>
          </a:prstGeom>
          <a:solidFill>
            <a:srgbClr val="0C45A6"/>
          </a:solidFill>
        </p:spPr>
      </p:sp>
      <p:sp>
        <p:nvSpPr>
          <p:cNvPr name="TextBox 5" id="5"/>
          <p:cNvSpPr txBox="true"/>
          <p:nvPr/>
        </p:nvSpPr>
        <p:spPr>
          <a:xfrm rot="0">
            <a:off x="731520" y="741045"/>
            <a:ext cx="8089949" cy="590550"/>
          </a:xfrm>
          <a:prstGeom prst="rect">
            <a:avLst/>
          </a:prstGeom>
        </p:spPr>
        <p:txBody>
          <a:bodyPr anchor="t" rtlCol="false" tIns="0" lIns="0" bIns="0" rIns="0">
            <a:spAutoFit/>
          </a:bodyPr>
          <a:lstStyle/>
          <a:p>
            <a:pPr>
              <a:lnSpc>
                <a:spcPts val="4799"/>
              </a:lnSpc>
            </a:pPr>
            <a:r>
              <a:rPr lang="en-US" sz="3999">
                <a:solidFill>
                  <a:srgbClr val="193970"/>
                </a:solidFill>
                <a:latin typeface="Montserrat Semi-Bold"/>
              </a:rPr>
              <a:t>Performance Comparison</a:t>
            </a:r>
          </a:p>
        </p:txBody>
      </p:sp>
      <p:sp>
        <p:nvSpPr>
          <p:cNvPr name="Freeform 6" id="6"/>
          <p:cNvSpPr/>
          <p:nvPr/>
        </p:nvSpPr>
        <p:spPr>
          <a:xfrm flipH="false" flipV="false" rot="0">
            <a:off x="128046" y="2160498"/>
            <a:ext cx="9497508" cy="4705540"/>
          </a:xfrm>
          <a:custGeom>
            <a:avLst/>
            <a:gdLst/>
            <a:ahLst/>
            <a:cxnLst/>
            <a:rect r="r" b="b" t="t" l="l"/>
            <a:pathLst>
              <a:path h="4705540" w="9497508">
                <a:moveTo>
                  <a:pt x="0" y="0"/>
                </a:moveTo>
                <a:lnTo>
                  <a:pt x="9497508" y="0"/>
                </a:lnTo>
                <a:lnTo>
                  <a:pt x="9497508" y="4705540"/>
                </a:lnTo>
                <a:lnTo>
                  <a:pt x="0" y="4705540"/>
                </a:lnTo>
                <a:lnTo>
                  <a:pt x="0" y="0"/>
                </a:lnTo>
                <a:close/>
              </a:path>
            </a:pathLst>
          </a:custGeom>
          <a:blipFill>
            <a:blip r:embed="rId3"/>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81376" y="2324948"/>
            <a:ext cx="7390847" cy="679711"/>
          </a:xfrm>
          <a:prstGeom prst="rect">
            <a:avLst/>
          </a:prstGeom>
        </p:spPr>
        <p:txBody>
          <a:bodyPr anchor="t" rtlCol="false" tIns="0" lIns="0" bIns="0" rIns="0">
            <a:spAutoFit/>
          </a:bodyPr>
          <a:lstStyle/>
          <a:p>
            <a:pPr algn="ctr">
              <a:lnSpc>
                <a:spcPts val="5400"/>
              </a:lnSpc>
            </a:pPr>
            <a:r>
              <a:rPr lang="en-US" sz="4500">
                <a:solidFill>
                  <a:srgbClr val="193970"/>
                </a:solidFill>
                <a:latin typeface="Montserrat Semi-Bold"/>
              </a:rPr>
              <a:t>ĐỘNG LỰC THỰC HIỆN</a:t>
            </a:r>
          </a:p>
        </p:txBody>
      </p:sp>
      <p:sp>
        <p:nvSpPr>
          <p:cNvPr name="AutoShape 3" id="3"/>
          <p:cNvSpPr/>
          <p:nvPr/>
        </p:nvSpPr>
        <p:spPr>
          <a:xfrm rot="0">
            <a:off x="4560597" y="3359633"/>
            <a:ext cx="632405" cy="65533"/>
          </a:xfrm>
          <a:prstGeom prst="rect">
            <a:avLst/>
          </a:prstGeom>
          <a:solidFill>
            <a:srgbClr val="193970"/>
          </a:solidFill>
        </p:spPr>
      </p:sp>
      <p:sp>
        <p:nvSpPr>
          <p:cNvPr name="TextBox 4" id="4"/>
          <p:cNvSpPr txBox="true"/>
          <p:nvPr/>
        </p:nvSpPr>
        <p:spPr>
          <a:xfrm rot="0">
            <a:off x="1181376" y="3722989"/>
            <a:ext cx="7390847" cy="1360170"/>
          </a:xfrm>
          <a:prstGeom prst="rect">
            <a:avLst/>
          </a:prstGeom>
        </p:spPr>
        <p:txBody>
          <a:bodyPr anchor="t" rtlCol="false" tIns="0" lIns="0" bIns="0" rIns="0">
            <a:spAutoFit/>
          </a:bodyPr>
          <a:lstStyle/>
          <a:p>
            <a:pPr algn="ctr">
              <a:lnSpc>
                <a:spcPts val="2700"/>
              </a:lnSpc>
            </a:pPr>
            <a:r>
              <a:rPr lang="en-US" sz="1800">
                <a:solidFill>
                  <a:srgbClr val="193970"/>
                </a:solidFill>
                <a:latin typeface="Montserrat"/>
              </a:rPr>
              <a:t>Hoàn thành đồ án cuối kỳ môn NMKHDL</a:t>
            </a:r>
          </a:p>
          <a:p>
            <a:pPr algn="ctr">
              <a:lnSpc>
                <a:spcPts val="2700"/>
              </a:lnSpc>
            </a:pPr>
            <a:r>
              <a:rPr lang="en-US" sz="1800">
                <a:solidFill>
                  <a:srgbClr val="193970"/>
                </a:solidFill>
                <a:latin typeface="Montserrat"/>
              </a:rPr>
              <a:t>Xử lý vấn đề bằng quy trình Khoa học Dữ liệu hoàn chỉnh</a:t>
            </a:r>
          </a:p>
          <a:p>
            <a:pPr algn="ctr">
              <a:lnSpc>
                <a:spcPts val="2700"/>
              </a:lnSpc>
            </a:pPr>
            <a:r>
              <a:rPr lang="en-US" sz="1800">
                <a:solidFill>
                  <a:srgbClr val="193970"/>
                </a:solidFill>
                <a:latin typeface="Montserrat"/>
              </a:rPr>
              <a:t>Đề tài về các bộ phim được chọn gần gũi, tạo hứng thú</a:t>
            </a:r>
          </a:p>
          <a:p>
            <a:pPr algn="ctr">
              <a:lnSpc>
                <a:spcPts val="2700"/>
              </a:lnSpc>
            </a:pPr>
            <a:r>
              <a:rPr lang="en-US" sz="1800">
                <a:solidFill>
                  <a:srgbClr val="193970"/>
                </a:solidFill>
                <a:latin typeface="Montserrat"/>
              </a:rPr>
              <a:t>Bộ dữ liệu trên website dễ thu thập</a:t>
            </a:r>
          </a:p>
        </p:txBody>
      </p:sp>
      <p:sp>
        <p:nvSpPr>
          <p:cNvPr name="AutoShape 5" id="5"/>
          <p:cNvSpPr/>
          <p:nvPr/>
        </p:nvSpPr>
        <p:spPr>
          <a:xfrm rot="0">
            <a:off x="0" y="6583680"/>
            <a:ext cx="9753600" cy="731520"/>
          </a:xfrm>
          <a:prstGeom prst="rect">
            <a:avLst/>
          </a:prstGeom>
          <a:solidFill>
            <a:srgbClr val="FDCF60"/>
          </a:solidFill>
        </p:spPr>
      </p:sp>
    </p:spTree>
  </p:cSld>
  <p:clrMapOvr>
    <a:masterClrMapping/>
  </p:clrMapOvr>
  <p:transition spd="fast">
    <p:fade/>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1615431"/>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Kết luận và</a:t>
            </a:r>
          </a:p>
          <a:p>
            <a:pPr>
              <a:lnSpc>
                <a:spcPts val="6500"/>
              </a:lnSpc>
            </a:pPr>
            <a:r>
              <a:rPr lang="en-US" sz="5000">
                <a:solidFill>
                  <a:srgbClr val="193970"/>
                </a:solidFill>
                <a:latin typeface="Montserrat Bold"/>
              </a:rPr>
              <a:t>tự đánh giá</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9910" y="0"/>
            <a:ext cx="2973690" cy="7315200"/>
            <a:chOff x="0" y="0"/>
            <a:chExt cx="3964920" cy="9753600"/>
          </a:xfrm>
        </p:grpSpPr>
        <p:pic>
          <p:nvPicPr>
            <p:cNvPr name="Picture 3" id="3"/>
            <p:cNvPicPr>
              <a:picLocks noChangeAspect="true"/>
            </p:cNvPicPr>
            <p:nvPr/>
          </p:nvPicPr>
          <p:blipFill>
            <a:blip r:embed="rId2"/>
            <a:srcRect l="29437" t="0" r="43529" b="0"/>
            <a:stretch>
              <a:fillRect/>
            </a:stretch>
          </p:blipFill>
          <p:spPr>
            <a:xfrm flipH="false" flipV="false">
              <a:off x="0" y="0"/>
              <a:ext cx="3964920" cy="9753600"/>
            </a:xfrm>
            <a:prstGeom prst="rect">
              <a:avLst/>
            </a:prstGeom>
          </p:spPr>
        </p:pic>
      </p:grpSp>
      <p:sp>
        <p:nvSpPr>
          <p:cNvPr name="AutoShape 4" id="4"/>
          <p:cNvSpPr/>
          <p:nvPr/>
        </p:nvSpPr>
        <p:spPr>
          <a:xfrm rot="0">
            <a:off x="731520" y="1411231"/>
            <a:ext cx="565635" cy="66660"/>
          </a:xfrm>
          <a:prstGeom prst="rect">
            <a:avLst/>
          </a:prstGeom>
          <a:solidFill>
            <a:srgbClr val="193970"/>
          </a:solidFill>
        </p:spPr>
      </p:sp>
      <p:sp>
        <p:nvSpPr>
          <p:cNvPr name="TextBox 5" id="5"/>
          <p:cNvSpPr txBox="true"/>
          <p:nvPr/>
        </p:nvSpPr>
        <p:spPr>
          <a:xfrm rot="0">
            <a:off x="731520" y="1717050"/>
            <a:ext cx="5912974" cy="4663441"/>
          </a:xfrm>
          <a:prstGeom prst="rect">
            <a:avLst/>
          </a:prstGeom>
        </p:spPr>
        <p:txBody>
          <a:bodyPr anchor="t" rtlCol="false" tIns="0" lIns="0" bIns="0" rIns="0">
            <a:spAutoFit/>
          </a:bodyPr>
          <a:lstStyle/>
          <a:p>
            <a:pPr>
              <a:lnSpc>
                <a:spcPts val="3149"/>
              </a:lnSpc>
            </a:pPr>
            <a:r>
              <a:rPr lang="en-US" sz="2099">
                <a:solidFill>
                  <a:srgbClr val="193970"/>
                </a:solidFill>
                <a:latin typeface="Montserrat Bold"/>
              </a:rPr>
              <a:t>Kiến thức học được:</a:t>
            </a:r>
          </a:p>
          <a:p>
            <a:pPr marL="453387" indent="-226693" lvl="1">
              <a:lnSpc>
                <a:spcPts val="3149"/>
              </a:lnSpc>
              <a:buFont typeface="Arial"/>
              <a:buChar char="•"/>
            </a:pPr>
            <a:r>
              <a:rPr lang="en-US" sz="2099">
                <a:solidFill>
                  <a:srgbClr val="193970"/>
                </a:solidFill>
                <a:latin typeface="Montserrat"/>
              </a:rPr>
              <a:t>Quy trình chung của một dự án Khoa học Dữ liệu.</a:t>
            </a:r>
          </a:p>
          <a:p>
            <a:pPr marL="453387" indent="-226693" lvl="1">
              <a:lnSpc>
                <a:spcPts val="3149"/>
              </a:lnSpc>
              <a:buFont typeface="Arial"/>
              <a:buChar char="•"/>
            </a:pPr>
            <a:r>
              <a:rPr lang="en-US" sz="2099">
                <a:solidFill>
                  <a:srgbClr val="193970"/>
                </a:solidFill>
                <a:latin typeface="Montserrat"/>
              </a:rPr>
              <a:t>Kỹ năng làm việc nhóm.</a:t>
            </a:r>
          </a:p>
          <a:p>
            <a:pPr marL="453387" indent="-226693" lvl="1">
              <a:lnSpc>
                <a:spcPts val="3149"/>
              </a:lnSpc>
              <a:buFont typeface="Arial"/>
              <a:buChar char="•"/>
            </a:pPr>
            <a:r>
              <a:rPr lang="en-US" sz="2099">
                <a:solidFill>
                  <a:srgbClr val="193970"/>
                </a:solidFill>
                <a:latin typeface="Montserrat"/>
              </a:rPr>
              <a:t>Cách sử dụng các công cụ hỗ trợ làm việc hiệu quả hơn như GitHub, Trello.</a:t>
            </a:r>
          </a:p>
          <a:p>
            <a:pPr marL="453387" indent="-226693" lvl="1">
              <a:lnSpc>
                <a:spcPts val="3149"/>
              </a:lnSpc>
              <a:buFont typeface="Arial"/>
              <a:buChar char="•"/>
            </a:pPr>
            <a:r>
              <a:rPr lang="en-US" sz="2099">
                <a:solidFill>
                  <a:srgbClr val="193970"/>
                </a:solidFill>
                <a:latin typeface="Montserrat"/>
              </a:rPr>
              <a:t>Kiến thức chuyên môn về mô hình học máy.</a:t>
            </a:r>
          </a:p>
          <a:p>
            <a:pPr marL="453387" indent="-226693" lvl="1">
              <a:lnSpc>
                <a:spcPts val="3149"/>
              </a:lnSpc>
              <a:buFont typeface="Arial"/>
              <a:buChar char="•"/>
            </a:pPr>
            <a:r>
              <a:rPr lang="en-US" sz="2099">
                <a:solidFill>
                  <a:srgbClr val="193970"/>
                </a:solidFill>
                <a:latin typeface="Montserrat"/>
              </a:rPr>
              <a:t>Biết thêm một mảng kiến thức domain.</a:t>
            </a:r>
          </a:p>
          <a:p>
            <a:pPr marL="453387" indent="-226693" lvl="1">
              <a:lnSpc>
                <a:spcPts val="3149"/>
              </a:lnSpc>
              <a:buFont typeface="Arial"/>
              <a:buChar char="•"/>
            </a:pPr>
            <a:r>
              <a:rPr lang="en-US" sz="2099">
                <a:solidFill>
                  <a:srgbClr val="193970"/>
                </a:solidFill>
                <a:latin typeface="Montserrat"/>
              </a:rPr>
              <a:t>Học hỏi lẫn nhau giữa các thành viên trong nhóm.</a:t>
            </a:r>
          </a:p>
          <a:p>
            <a:pPr>
              <a:lnSpc>
                <a:spcPts val="3149"/>
              </a:lnSpc>
            </a:pPr>
          </a:p>
        </p:txBody>
      </p:sp>
      <p:sp>
        <p:nvSpPr>
          <p:cNvPr name="TextBox 6" id="6"/>
          <p:cNvSpPr txBox="true"/>
          <p:nvPr/>
        </p:nvSpPr>
        <p:spPr>
          <a:xfrm rot="0">
            <a:off x="731520" y="731520"/>
            <a:ext cx="5504595"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REFLECTION</a:t>
            </a:r>
          </a:p>
        </p:txBody>
      </p:sp>
    </p:spTree>
  </p:cSld>
  <p:clrMapOvr>
    <a:masterClrMapping/>
  </p:clrMapOvr>
  <p:transition spd="fast">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9910" y="0"/>
            <a:ext cx="2973690" cy="7315200"/>
            <a:chOff x="0" y="0"/>
            <a:chExt cx="3964920" cy="9753600"/>
          </a:xfrm>
        </p:grpSpPr>
        <p:pic>
          <p:nvPicPr>
            <p:cNvPr name="Picture 3" id="3"/>
            <p:cNvPicPr>
              <a:picLocks noChangeAspect="true"/>
            </p:cNvPicPr>
            <p:nvPr/>
          </p:nvPicPr>
          <p:blipFill>
            <a:blip r:embed="rId2"/>
            <a:srcRect l="29437" t="0" r="43529" b="0"/>
            <a:stretch>
              <a:fillRect/>
            </a:stretch>
          </p:blipFill>
          <p:spPr>
            <a:xfrm flipH="false" flipV="false">
              <a:off x="0" y="0"/>
              <a:ext cx="3964920" cy="9753600"/>
            </a:xfrm>
            <a:prstGeom prst="rect">
              <a:avLst/>
            </a:prstGeom>
          </p:spPr>
        </p:pic>
      </p:grpSp>
      <p:sp>
        <p:nvSpPr>
          <p:cNvPr name="AutoShape 4" id="4"/>
          <p:cNvSpPr/>
          <p:nvPr/>
        </p:nvSpPr>
        <p:spPr>
          <a:xfrm rot="0">
            <a:off x="731520" y="1411231"/>
            <a:ext cx="565635" cy="66660"/>
          </a:xfrm>
          <a:prstGeom prst="rect">
            <a:avLst/>
          </a:prstGeom>
          <a:solidFill>
            <a:srgbClr val="193970"/>
          </a:solidFill>
        </p:spPr>
      </p:sp>
      <p:sp>
        <p:nvSpPr>
          <p:cNvPr name="TextBox 5" id="5"/>
          <p:cNvSpPr txBox="true"/>
          <p:nvPr/>
        </p:nvSpPr>
        <p:spPr>
          <a:xfrm rot="0">
            <a:off x="731520" y="1600835"/>
            <a:ext cx="5788685" cy="5444491"/>
          </a:xfrm>
          <a:prstGeom prst="rect">
            <a:avLst/>
          </a:prstGeom>
        </p:spPr>
        <p:txBody>
          <a:bodyPr anchor="t" rtlCol="false" tIns="0" lIns="0" bIns="0" rIns="0">
            <a:spAutoFit/>
          </a:bodyPr>
          <a:lstStyle/>
          <a:p>
            <a:pPr>
              <a:lnSpc>
                <a:spcPts val="3149"/>
              </a:lnSpc>
            </a:pPr>
            <a:r>
              <a:rPr lang="en-US" sz="2099">
                <a:solidFill>
                  <a:srgbClr val="193970"/>
                </a:solidFill>
                <a:latin typeface="Montserrat Bold"/>
              </a:rPr>
              <a:t>Khó khăn gặp phải:</a:t>
            </a:r>
          </a:p>
          <a:p>
            <a:pPr marL="453387" indent="-226693" lvl="1">
              <a:lnSpc>
                <a:spcPts val="3149"/>
              </a:lnSpc>
              <a:buFont typeface="Arial"/>
              <a:buChar char="•"/>
            </a:pPr>
            <a:r>
              <a:rPr lang="en-US" sz="2099">
                <a:solidFill>
                  <a:srgbClr val="193970"/>
                </a:solidFill>
                <a:latin typeface="Montserrat"/>
              </a:rPr>
              <a:t>Bộ dữ liệu chưa mang nhiều ý nghĩa, không có quá nhiều đặc trưng.</a:t>
            </a:r>
          </a:p>
          <a:p>
            <a:pPr marL="453387" indent="-226693" lvl="1">
              <a:lnSpc>
                <a:spcPts val="3149"/>
              </a:lnSpc>
              <a:buFont typeface="Arial"/>
              <a:buChar char="•"/>
            </a:pPr>
            <a:r>
              <a:rPr lang="en-US" sz="2099">
                <a:solidFill>
                  <a:srgbClr val="193970"/>
                </a:solidFill>
                <a:latin typeface="Montserrat"/>
              </a:rPr>
              <a:t>Thiếu domain knowledge (kiến thức về kinh tế, điện ảnh).</a:t>
            </a:r>
          </a:p>
          <a:p>
            <a:pPr marL="453387" indent="-226693" lvl="1">
              <a:lnSpc>
                <a:spcPts val="3149"/>
              </a:lnSpc>
              <a:buFont typeface="Arial"/>
              <a:buChar char="•"/>
            </a:pPr>
            <a:r>
              <a:rPr lang="en-US" sz="2099">
                <a:solidFill>
                  <a:srgbClr val="193970"/>
                </a:solidFill>
                <a:latin typeface="Montserrat"/>
              </a:rPr>
              <a:t>Chưa thể nghĩ ra được câu hỏi mang tính chuyên môn cao để phân tích (eda).</a:t>
            </a:r>
          </a:p>
          <a:p>
            <a:pPr marL="453387" indent="-226693" lvl="1">
              <a:lnSpc>
                <a:spcPts val="3149"/>
              </a:lnSpc>
              <a:buFont typeface="Arial"/>
              <a:buChar char="•"/>
            </a:pPr>
            <a:r>
              <a:rPr lang="en-US" sz="2099">
                <a:solidFill>
                  <a:srgbClr val="193970"/>
                </a:solidFill>
                <a:latin typeface="Montserrat"/>
              </a:rPr>
              <a:t>Chưa hiểu rõ bản chất tường tận của thuật toán trong mô hình học máy, chỉ import module và sử dụng hàm có sẵn để thực hiện.</a:t>
            </a:r>
          </a:p>
          <a:p>
            <a:pPr marL="453387" indent="-226693" lvl="1">
              <a:lnSpc>
                <a:spcPts val="3149"/>
              </a:lnSpc>
              <a:buFont typeface="Arial"/>
              <a:buChar char="•"/>
            </a:pPr>
            <a:r>
              <a:rPr lang="en-US" sz="2099">
                <a:solidFill>
                  <a:srgbClr val="193970"/>
                </a:solidFill>
                <a:latin typeface="Montserrat"/>
              </a:rPr>
              <a:t>Thiếu kinh nghiệm xử lý dữ liệu trong thực tế.</a:t>
            </a:r>
          </a:p>
        </p:txBody>
      </p:sp>
      <p:sp>
        <p:nvSpPr>
          <p:cNvPr name="TextBox 6" id="6"/>
          <p:cNvSpPr txBox="true"/>
          <p:nvPr/>
        </p:nvSpPr>
        <p:spPr>
          <a:xfrm rot="0">
            <a:off x="731520" y="731520"/>
            <a:ext cx="5504595"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REFLECTION</a:t>
            </a:r>
          </a:p>
        </p:txBody>
      </p:sp>
    </p:spTree>
  </p:cSld>
  <p:clrMapOvr>
    <a:masterClrMapping/>
  </p:clrMapOvr>
  <p:transition spd="fast">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79910" y="0"/>
            <a:ext cx="2973690" cy="7315200"/>
            <a:chOff x="0" y="0"/>
            <a:chExt cx="3964920" cy="9753600"/>
          </a:xfrm>
        </p:grpSpPr>
        <p:pic>
          <p:nvPicPr>
            <p:cNvPr name="Picture 3" id="3"/>
            <p:cNvPicPr>
              <a:picLocks noChangeAspect="true"/>
            </p:cNvPicPr>
            <p:nvPr/>
          </p:nvPicPr>
          <p:blipFill>
            <a:blip r:embed="rId2"/>
            <a:srcRect l="29437" t="0" r="43529" b="0"/>
            <a:stretch>
              <a:fillRect/>
            </a:stretch>
          </p:blipFill>
          <p:spPr>
            <a:xfrm flipH="false" flipV="false">
              <a:off x="0" y="0"/>
              <a:ext cx="3964920" cy="9753600"/>
            </a:xfrm>
            <a:prstGeom prst="rect">
              <a:avLst/>
            </a:prstGeom>
          </p:spPr>
        </p:pic>
      </p:grpSp>
      <p:sp>
        <p:nvSpPr>
          <p:cNvPr name="AutoShape 4" id="4"/>
          <p:cNvSpPr/>
          <p:nvPr/>
        </p:nvSpPr>
        <p:spPr>
          <a:xfrm rot="0">
            <a:off x="731520" y="1411231"/>
            <a:ext cx="565635" cy="66660"/>
          </a:xfrm>
          <a:prstGeom prst="rect">
            <a:avLst/>
          </a:prstGeom>
          <a:solidFill>
            <a:srgbClr val="193970"/>
          </a:solidFill>
        </p:spPr>
      </p:sp>
      <p:sp>
        <p:nvSpPr>
          <p:cNvPr name="TextBox 5" id="5"/>
          <p:cNvSpPr txBox="true"/>
          <p:nvPr/>
        </p:nvSpPr>
        <p:spPr>
          <a:xfrm rot="0">
            <a:off x="731520" y="1594485"/>
            <a:ext cx="5504595" cy="3882391"/>
          </a:xfrm>
          <a:prstGeom prst="rect">
            <a:avLst/>
          </a:prstGeom>
        </p:spPr>
        <p:txBody>
          <a:bodyPr anchor="t" rtlCol="false" tIns="0" lIns="0" bIns="0" rIns="0">
            <a:spAutoFit/>
          </a:bodyPr>
          <a:lstStyle/>
          <a:p>
            <a:pPr>
              <a:lnSpc>
                <a:spcPts val="3149"/>
              </a:lnSpc>
            </a:pPr>
            <a:r>
              <a:rPr lang="en-US" sz="2099">
                <a:solidFill>
                  <a:srgbClr val="193970"/>
                </a:solidFill>
                <a:latin typeface="Montserrat Bold"/>
              </a:rPr>
              <a:t>Nếu còn thời gian:</a:t>
            </a:r>
          </a:p>
          <a:p>
            <a:pPr marL="453387" indent="-226693" lvl="1">
              <a:lnSpc>
                <a:spcPts val="3149"/>
              </a:lnSpc>
              <a:buFont typeface="Arial"/>
              <a:buChar char="•"/>
            </a:pPr>
            <a:r>
              <a:rPr lang="en-US" sz="2099">
                <a:solidFill>
                  <a:srgbClr val="193970"/>
                </a:solidFill>
                <a:latin typeface="Montserrat"/>
              </a:rPr>
              <a:t>Nghiên cứu thêm về domain knowledge.</a:t>
            </a:r>
          </a:p>
          <a:p>
            <a:pPr marL="453387" indent="-226693" lvl="1">
              <a:lnSpc>
                <a:spcPts val="3149"/>
              </a:lnSpc>
              <a:buFont typeface="Arial"/>
              <a:buChar char="•"/>
            </a:pPr>
            <a:r>
              <a:rPr lang="en-US" sz="2099">
                <a:solidFill>
                  <a:srgbClr val="193970"/>
                </a:solidFill>
                <a:latin typeface="Montserrat"/>
              </a:rPr>
              <a:t>Áp dụng sửa đổi theo data pipeline trong việc mô hình hóa dữ liệu.</a:t>
            </a:r>
          </a:p>
          <a:p>
            <a:pPr marL="453387" indent="-226693" lvl="1">
              <a:lnSpc>
                <a:spcPts val="3149"/>
              </a:lnSpc>
              <a:buFont typeface="Arial"/>
              <a:buChar char="•"/>
            </a:pPr>
            <a:r>
              <a:rPr lang="en-US" sz="2099">
                <a:solidFill>
                  <a:srgbClr val="193970"/>
                </a:solidFill>
                <a:latin typeface="Montserrat"/>
              </a:rPr>
              <a:t>Nghiên cứu sâu hơn về thuật toán trong mô hình học máy để tinh chỉnh phù hợp hơn (fine-tuning).</a:t>
            </a:r>
          </a:p>
          <a:p>
            <a:pPr marL="453387" indent="-226693" lvl="1">
              <a:lnSpc>
                <a:spcPts val="3149"/>
              </a:lnSpc>
              <a:buFont typeface="Arial"/>
              <a:buChar char="•"/>
            </a:pPr>
            <a:r>
              <a:rPr lang="en-US" sz="2099">
                <a:solidFill>
                  <a:srgbClr val="193970"/>
                </a:solidFill>
                <a:latin typeface="Montserrat"/>
              </a:rPr>
              <a:t>Làm thêm phase 3, triển khai mô hình dữ liệu trong thực tế.</a:t>
            </a:r>
          </a:p>
        </p:txBody>
      </p:sp>
      <p:sp>
        <p:nvSpPr>
          <p:cNvPr name="TextBox 6" id="6"/>
          <p:cNvSpPr txBox="true"/>
          <p:nvPr/>
        </p:nvSpPr>
        <p:spPr>
          <a:xfrm rot="0">
            <a:off x="731520" y="731520"/>
            <a:ext cx="5504595" cy="679711"/>
          </a:xfrm>
          <a:prstGeom prst="rect">
            <a:avLst/>
          </a:prstGeom>
        </p:spPr>
        <p:txBody>
          <a:bodyPr anchor="t" rtlCol="false" tIns="0" lIns="0" bIns="0" rIns="0">
            <a:spAutoFit/>
          </a:bodyPr>
          <a:lstStyle/>
          <a:p>
            <a:pPr>
              <a:lnSpc>
                <a:spcPts val="5400"/>
              </a:lnSpc>
            </a:pPr>
            <a:r>
              <a:rPr lang="en-US" sz="4500">
                <a:solidFill>
                  <a:srgbClr val="193970"/>
                </a:solidFill>
                <a:latin typeface="Montserrat Semi-Bold"/>
              </a:rPr>
              <a:t>REFLECTION</a:t>
            </a:r>
          </a:p>
        </p:txBody>
      </p:sp>
    </p:spTree>
  </p:cSld>
  <p:clrMapOvr>
    <a:masterClrMapping/>
  </p:clrMapOvr>
  <p:transition spd="fast">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47748" y="0"/>
            <a:ext cx="6905852" cy="7315200"/>
          </a:xfrm>
          <a:prstGeom prst="rect">
            <a:avLst/>
          </a:prstGeom>
          <a:solidFill>
            <a:srgbClr val="FDCF60"/>
          </a:solidFill>
        </p:spPr>
      </p:sp>
      <p:grpSp>
        <p:nvGrpSpPr>
          <p:cNvPr name="Group 3" id="3"/>
          <p:cNvGrpSpPr/>
          <p:nvPr/>
        </p:nvGrpSpPr>
        <p:grpSpPr>
          <a:xfrm rot="0">
            <a:off x="731520" y="5121169"/>
            <a:ext cx="1822763" cy="1462511"/>
            <a:chOff x="0" y="0"/>
            <a:chExt cx="2430351" cy="1950015"/>
          </a:xfrm>
        </p:grpSpPr>
        <p:sp>
          <p:nvSpPr>
            <p:cNvPr name="AutoShape 4" id="4"/>
            <p:cNvSpPr/>
            <p:nvPr/>
          </p:nvSpPr>
          <p:spPr>
            <a:xfrm rot="0">
              <a:off x="0" y="0"/>
              <a:ext cx="691749" cy="95593"/>
            </a:xfrm>
            <a:prstGeom prst="rect">
              <a:avLst/>
            </a:prstGeom>
            <a:solidFill>
              <a:srgbClr val="193970"/>
            </a:solidFill>
          </p:spPr>
        </p:sp>
        <p:sp>
          <p:nvSpPr>
            <p:cNvPr name="TextBox 5" id="5"/>
            <p:cNvSpPr txBox="true"/>
            <p:nvPr/>
          </p:nvSpPr>
          <p:spPr>
            <a:xfrm rot="0">
              <a:off x="0" y="403920"/>
              <a:ext cx="2430351" cy="1546095"/>
            </a:xfrm>
            <a:prstGeom prst="rect">
              <a:avLst/>
            </a:prstGeom>
          </p:spPr>
          <p:txBody>
            <a:bodyPr anchor="t" rtlCol="false" tIns="0" lIns="0" bIns="0" rIns="0">
              <a:spAutoFit/>
            </a:bodyPr>
            <a:lstStyle/>
            <a:p>
              <a:pPr>
                <a:lnSpc>
                  <a:spcPts val="2380"/>
                </a:lnSpc>
              </a:pPr>
              <a:r>
                <a:rPr lang="en-US" sz="1700">
                  <a:solidFill>
                    <a:srgbClr val="193970"/>
                  </a:solidFill>
                  <a:latin typeface="Montserrat"/>
                </a:rPr>
                <a:t>Nhóm 5</a:t>
              </a:r>
            </a:p>
            <a:p>
              <a:pPr>
                <a:lnSpc>
                  <a:spcPts val="2380"/>
                </a:lnSpc>
              </a:pPr>
              <a:r>
                <a:rPr lang="en-US" sz="1700">
                  <a:solidFill>
                    <a:srgbClr val="193970"/>
                  </a:solidFill>
                  <a:latin typeface="Montserrat"/>
                </a:rPr>
                <a:t>Lớp 21_21</a:t>
              </a:r>
            </a:p>
            <a:p>
              <a:pPr>
                <a:lnSpc>
                  <a:spcPts val="2380"/>
                </a:lnSpc>
              </a:pPr>
              <a:r>
                <a:rPr lang="en-US" sz="1700">
                  <a:solidFill>
                    <a:srgbClr val="193970"/>
                  </a:solidFill>
                  <a:latin typeface="Montserrat"/>
                </a:rPr>
                <a:t>NMKHDL</a:t>
              </a:r>
            </a:p>
            <a:p>
              <a:pPr>
                <a:lnSpc>
                  <a:spcPts val="2380"/>
                </a:lnSpc>
                <a:spcBef>
                  <a:spcPct val="0"/>
                </a:spcBef>
              </a:pPr>
              <a:r>
                <a:rPr lang="en-US" sz="1700">
                  <a:solidFill>
                    <a:srgbClr val="193970"/>
                  </a:solidFill>
                  <a:latin typeface="Montserrat"/>
                </a:rPr>
                <a:t>Final Project</a:t>
              </a:r>
            </a:p>
          </p:txBody>
        </p:sp>
      </p:grpSp>
      <p:sp>
        <p:nvSpPr>
          <p:cNvPr name="Freeform 6" id="6"/>
          <p:cNvSpPr/>
          <p:nvPr/>
        </p:nvSpPr>
        <p:spPr>
          <a:xfrm flipH="false" flipV="false" rot="0">
            <a:off x="3586551" y="3513693"/>
            <a:ext cx="5435529" cy="3069987"/>
          </a:xfrm>
          <a:custGeom>
            <a:avLst/>
            <a:gdLst/>
            <a:ahLst/>
            <a:cxnLst/>
            <a:rect r="r" b="b" t="t" l="l"/>
            <a:pathLst>
              <a:path h="3069987" w="5435529">
                <a:moveTo>
                  <a:pt x="0" y="0"/>
                </a:moveTo>
                <a:lnTo>
                  <a:pt x="5435529" y="0"/>
                </a:lnTo>
                <a:lnTo>
                  <a:pt x="5435529" y="3069987"/>
                </a:lnTo>
                <a:lnTo>
                  <a:pt x="0" y="3069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31520" y="807720"/>
            <a:ext cx="5710062" cy="2077232"/>
          </a:xfrm>
          <a:prstGeom prst="rect">
            <a:avLst/>
          </a:prstGeom>
        </p:spPr>
        <p:txBody>
          <a:bodyPr anchor="t" rtlCol="false" tIns="0" lIns="0" bIns="0" rIns="0">
            <a:spAutoFit/>
          </a:bodyPr>
          <a:lstStyle/>
          <a:p>
            <a:pPr>
              <a:lnSpc>
                <a:spcPts val="8100"/>
              </a:lnSpc>
            </a:pPr>
            <a:r>
              <a:rPr lang="en-US" sz="7500">
                <a:solidFill>
                  <a:srgbClr val="193970"/>
                </a:solidFill>
                <a:latin typeface="Montserrat Bold"/>
              </a:rPr>
              <a:t>THANK</a:t>
            </a:r>
          </a:p>
          <a:p>
            <a:pPr>
              <a:lnSpc>
                <a:spcPts val="8100"/>
              </a:lnSpc>
            </a:pPr>
            <a:r>
              <a:rPr lang="en-US" sz="7500">
                <a:solidFill>
                  <a:srgbClr val="193970"/>
                </a:solidFill>
                <a:latin typeface="Montserrat Bold"/>
              </a:rPr>
              <a:t>YOU!</a:t>
            </a:r>
          </a:p>
        </p:txBody>
      </p:sp>
    </p:spTree>
  </p:cSld>
  <p:clrMapOvr>
    <a:masterClrMapping/>
  </p:clrMapOvr>
  <p:transition spd="fast">
    <p:fade/>
  </p:transition>
</p:sld>
</file>

<file path=ppt/slides/slide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CF60"/>
        </a:solidFill>
      </p:bgPr>
    </p:bg>
    <p:spTree>
      <p:nvGrpSpPr>
        <p:cNvPr id="1" name=""/>
        <p:cNvGrpSpPr/>
        <p:nvPr/>
      </p:nvGrpSpPr>
      <p:grpSpPr>
        <a:xfrm>
          <a:off x="0" y="0"/>
          <a:ext cx="0" cy="0"/>
          <a:chOff x="0" y="0"/>
          <a:chExt cx="0" cy="0"/>
        </a:xfrm>
      </p:grpSpPr>
      <p:sp>
        <p:nvSpPr>
          <p:cNvPr name="AutoShape 2" id="2"/>
          <p:cNvSpPr/>
          <p:nvPr/>
        </p:nvSpPr>
        <p:spPr>
          <a:xfrm rot="0">
            <a:off x="0" y="6583680"/>
            <a:ext cx="9753600" cy="731520"/>
          </a:xfrm>
          <a:prstGeom prst="rect">
            <a:avLst/>
          </a:prstGeom>
          <a:solidFill>
            <a:srgbClr val="FFFFFF"/>
          </a:solidFill>
        </p:spPr>
      </p:sp>
      <p:sp>
        <p:nvSpPr>
          <p:cNvPr name="TextBox 3" id="3"/>
          <p:cNvSpPr txBox="true"/>
          <p:nvPr/>
        </p:nvSpPr>
        <p:spPr>
          <a:xfrm rot="0">
            <a:off x="731520" y="683895"/>
            <a:ext cx="4685031" cy="1615431"/>
          </a:xfrm>
          <a:prstGeom prst="rect">
            <a:avLst/>
          </a:prstGeom>
        </p:spPr>
        <p:txBody>
          <a:bodyPr anchor="t" rtlCol="false" tIns="0" lIns="0" bIns="0" rIns="0">
            <a:spAutoFit/>
          </a:bodyPr>
          <a:lstStyle/>
          <a:p>
            <a:pPr>
              <a:lnSpc>
                <a:spcPts val="6500"/>
              </a:lnSpc>
            </a:pPr>
            <a:r>
              <a:rPr lang="en-US" sz="5000">
                <a:solidFill>
                  <a:srgbClr val="193970"/>
                </a:solidFill>
                <a:latin typeface="Montserrat Bold"/>
              </a:rPr>
              <a:t>Thu thập</a:t>
            </a:r>
          </a:p>
          <a:p>
            <a:pPr>
              <a:lnSpc>
                <a:spcPts val="6500"/>
              </a:lnSpc>
            </a:pPr>
            <a:r>
              <a:rPr lang="en-US" sz="5000">
                <a:solidFill>
                  <a:srgbClr val="193970"/>
                </a:solidFill>
                <a:latin typeface="Montserrat Bold"/>
              </a:rPr>
              <a:t>dữ liệu</a:t>
            </a:r>
          </a:p>
        </p:txBody>
      </p:sp>
      <p:sp>
        <p:nvSpPr>
          <p:cNvPr name="Freeform 4" id="4"/>
          <p:cNvSpPr/>
          <p:nvPr/>
        </p:nvSpPr>
        <p:spPr>
          <a:xfrm flipH="false" flipV="false" rot="0">
            <a:off x="4196570" y="1533285"/>
            <a:ext cx="5941641" cy="5050395"/>
          </a:xfrm>
          <a:custGeom>
            <a:avLst/>
            <a:gdLst/>
            <a:ahLst/>
            <a:cxnLst/>
            <a:rect r="r" b="b" t="t" l="l"/>
            <a:pathLst>
              <a:path h="5050395" w="5941641">
                <a:moveTo>
                  <a:pt x="0" y="0"/>
                </a:moveTo>
                <a:lnTo>
                  <a:pt x="5941640" y="0"/>
                </a:lnTo>
                <a:lnTo>
                  <a:pt x="5941640" y="5050395"/>
                </a:lnTo>
                <a:lnTo>
                  <a:pt x="0" y="5050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1520" y="4058483"/>
            <a:ext cx="952500" cy="952500"/>
          </a:xfrm>
          <a:custGeom>
            <a:avLst/>
            <a:gdLst/>
            <a:ahLst/>
            <a:cxnLst/>
            <a:rect r="r" b="b" t="t" l="l"/>
            <a:pathLst>
              <a:path h="952500" w="952500">
                <a:moveTo>
                  <a:pt x="0" y="0"/>
                </a:moveTo>
                <a:lnTo>
                  <a:pt x="952500" y="0"/>
                </a:lnTo>
                <a:lnTo>
                  <a:pt x="952500" y="952500"/>
                </a:lnTo>
                <a:lnTo>
                  <a:pt x="0" y="952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731520"/>
            <a:ext cx="4094909" cy="2057400"/>
          </a:xfrm>
          <a:prstGeom prst="rect">
            <a:avLst/>
          </a:prstGeom>
        </p:spPr>
        <p:txBody>
          <a:bodyPr anchor="t" rtlCol="false" tIns="0" lIns="0" bIns="0" rIns="0">
            <a:spAutoFit/>
          </a:bodyPr>
          <a:lstStyle/>
          <a:p>
            <a:pPr>
              <a:lnSpc>
                <a:spcPts val="5400"/>
              </a:lnSpc>
            </a:pPr>
            <a:r>
              <a:rPr lang="en-US" sz="4500">
                <a:solidFill>
                  <a:srgbClr val="193970"/>
                </a:solidFill>
                <a:latin typeface="Montserrat Bold"/>
              </a:rPr>
              <a:t>CRAWL</a:t>
            </a:r>
          </a:p>
          <a:p>
            <a:pPr>
              <a:lnSpc>
                <a:spcPts val="5400"/>
              </a:lnSpc>
            </a:pPr>
            <a:r>
              <a:rPr lang="en-US" sz="4500">
                <a:solidFill>
                  <a:srgbClr val="193970"/>
                </a:solidFill>
                <a:latin typeface="Montserrat Bold"/>
              </a:rPr>
              <a:t>DATA</a:t>
            </a:r>
          </a:p>
          <a:p>
            <a:pPr>
              <a:lnSpc>
                <a:spcPts val="5400"/>
              </a:lnSpc>
            </a:pPr>
            <a:r>
              <a:rPr lang="en-US" sz="4500">
                <a:solidFill>
                  <a:srgbClr val="193970"/>
                </a:solidFill>
                <a:latin typeface="Montserrat Bold"/>
              </a:rPr>
              <a:t>FLOW</a:t>
            </a:r>
          </a:p>
        </p:txBody>
      </p:sp>
      <p:sp>
        <p:nvSpPr>
          <p:cNvPr name="AutoShape 3" id="3"/>
          <p:cNvSpPr/>
          <p:nvPr/>
        </p:nvSpPr>
        <p:spPr>
          <a:xfrm rot="0">
            <a:off x="4826429" y="731520"/>
            <a:ext cx="519491" cy="55661"/>
          </a:xfrm>
          <a:prstGeom prst="rect">
            <a:avLst/>
          </a:prstGeom>
          <a:solidFill>
            <a:srgbClr val="193970"/>
          </a:solidFill>
        </p:spPr>
      </p:sp>
      <p:sp>
        <p:nvSpPr>
          <p:cNvPr name="Freeform 4" id="4"/>
          <p:cNvSpPr/>
          <p:nvPr/>
        </p:nvSpPr>
        <p:spPr>
          <a:xfrm flipH="false" flipV="false" rot="0">
            <a:off x="-114663" y="4161416"/>
            <a:ext cx="3903653" cy="3279069"/>
          </a:xfrm>
          <a:custGeom>
            <a:avLst/>
            <a:gdLst/>
            <a:ahLst/>
            <a:cxnLst/>
            <a:rect r="r" b="b" t="t" l="l"/>
            <a:pathLst>
              <a:path h="3279069" w="3903653">
                <a:moveTo>
                  <a:pt x="0" y="0"/>
                </a:moveTo>
                <a:lnTo>
                  <a:pt x="3903653" y="0"/>
                </a:lnTo>
                <a:lnTo>
                  <a:pt x="3903653" y="3279069"/>
                </a:lnTo>
                <a:lnTo>
                  <a:pt x="0" y="32790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826429" y="908213"/>
            <a:ext cx="4263662" cy="5989320"/>
          </a:xfrm>
          <a:prstGeom prst="rect">
            <a:avLst/>
          </a:prstGeom>
        </p:spPr>
        <p:txBody>
          <a:bodyPr anchor="t" rtlCol="false" tIns="0" lIns="0" bIns="0" rIns="0">
            <a:spAutoFit/>
          </a:bodyPr>
          <a:lstStyle/>
          <a:p>
            <a:pPr>
              <a:lnSpc>
                <a:spcPts val="2639"/>
              </a:lnSpc>
            </a:pPr>
            <a:r>
              <a:rPr lang="en-US" sz="1999">
                <a:solidFill>
                  <a:srgbClr val="193970"/>
                </a:solidFill>
                <a:latin typeface="Montserrat"/>
              </a:rPr>
              <a:t>Dùng thư viện Beautiful Soup.</a:t>
            </a:r>
          </a:p>
          <a:p>
            <a:pPr>
              <a:lnSpc>
                <a:spcPts val="2639"/>
              </a:lnSpc>
            </a:pPr>
          </a:p>
          <a:p>
            <a:pPr>
              <a:lnSpc>
                <a:spcPts val="2639"/>
              </a:lnSpc>
            </a:pPr>
            <a:r>
              <a:rPr lang="en-US" sz="1999">
                <a:solidFill>
                  <a:srgbClr val="193970"/>
                </a:solidFill>
                <a:latin typeface="Montserrat"/>
              </a:rPr>
              <a:t>Thu thập đủ 5000 dòng dữ liệu.</a:t>
            </a:r>
          </a:p>
          <a:p>
            <a:pPr>
              <a:lnSpc>
                <a:spcPts val="2639"/>
              </a:lnSpc>
            </a:pPr>
          </a:p>
          <a:p>
            <a:pPr>
              <a:lnSpc>
                <a:spcPts val="2639"/>
              </a:lnSpc>
            </a:pPr>
            <a:r>
              <a:rPr lang="en-US" sz="1999">
                <a:solidFill>
                  <a:srgbClr val="193970"/>
                </a:solidFill>
                <a:latin typeface="Montserrat"/>
              </a:rPr>
              <a:t>Các thuộc tính:</a:t>
            </a:r>
          </a:p>
          <a:p>
            <a:pPr marL="431797" indent="-215899" lvl="1">
              <a:lnSpc>
                <a:spcPts val="2639"/>
              </a:lnSpc>
              <a:buFont typeface="Arial"/>
              <a:buChar char="•"/>
            </a:pPr>
            <a:r>
              <a:rPr lang="en-US" sz="1999">
                <a:solidFill>
                  <a:srgbClr val="193970"/>
                </a:solidFill>
                <a:latin typeface="Montserrat"/>
              </a:rPr>
              <a:t>Tên - Name</a:t>
            </a:r>
          </a:p>
          <a:p>
            <a:pPr marL="431797" indent="-215899" lvl="1">
              <a:lnSpc>
                <a:spcPts val="2639"/>
              </a:lnSpc>
              <a:buFont typeface="Arial"/>
              <a:buChar char="•"/>
            </a:pPr>
            <a:r>
              <a:rPr lang="en-US" sz="1999">
                <a:solidFill>
                  <a:srgbClr val="193970"/>
                </a:solidFill>
                <a:latin typeface="Montserrat"/>
              </a:rPr>
              <a:t>Năm ra mắt - Released Year</a:t>
            </a:r>
          </a:p>
          <a:p>
            <a:pPr marL="431797" indent="-215899" lvl="1">
              <a:lnSpc>
                <a:spcPts val="2639"/>
              </a:lnSpc>
              <a:buFont typeface="Arial"/>
              <a:buChar char="•"/>
            </a:pPr>
            <a:r>
              <a:rPr lang="en-US" sz="1999">
                <a:solidFill>
                  <a:srgbClr val="193970"/>
                </a:solidFill>
                <a:latin typeface="Montserrat"/>
              </a:rPr>
              <a:t>Thể loại - Genre</a:t>
            </a:r>
          </a:p>
          <a:p>
            <a:pPr marL="431797" indent="-215899" lvl="1">
              <a:lnSpc>
                <a:spcPts val="2639"/>
              </a:lnSpc>
              <a:buFont typeface="Arial"/>
              <a:buChar char="•"/>
            </a:pPr>
            <a:r>
              <a:rPr lang="en-US" sz="1999">
                <a:solidFill>
                  <a:srgbClr val="193970"/>
                </a:solidFill>
                <a:latin typeface="Montserrat"/>
              </a:rPr>
              <a:t>Đạo diễn - Director</a:t>
            </a:r>
          </a:p>
          <a:p>
            <a:pPr marL="431797" indent="-215899" lvl="1">
              <a:lnSpc>
                <a:spcPts val="2639"/>
              </a:lnSpc>
              <a:buFont typeface="Arial"/>
              <a:buChar char="•"/>
            </a:pPr>
            <a:r>
              <a:rPr lang="en-US" sz="1999">
                <a:solidFill>
                  <a:srgbClr val="193970"/>
                </a:solidFill>
                <a:latin typeface="Montserrat"/>
              </a:rPr>
              <a:t>Thời lượng - Runtime</a:t>
            </a:r>
          </a:p>
          <a:p>
            <a:pPr marL="431797" indent="-215899" lvl="1">
              <a:lnSpc>
                <a:spcPts val="2639"/>
              </a:lnSpc>
              <a:buFont typeface="Arial"/>
              <a:buChar char="•"/>
            </a:pPr>
            <a:r>
              <a:rPr lang="en-US" sz="1999">
                <a:solidFill>
                  <a:srgbClr val="193970"/>
                </a:solidFill>
                <a:latin typeface="Montserrat"/>
              </a:rPr>
              <a:t>Điểm số - Score</a:t>
            </a:r>
          </a:p>
          <a:p>
            <a:pPr marL="431797" indent="-215899" lvl="1">
              <a:lnSpc>
                <a:spcPts val="2639"/>
              </a:lnSpc>
              <a:buFont typeface="Arial"/>
              <a:buChar char="•"/>
            </a:pPr>
            <a:r>
              <a:rPr lang="en-US" sz="1999">
                <a:solidFill>
                  <a:srgbClr val="193970"/>
                </a:solidFill>
                <a:latin typeface="Montserrat"/>
              </a:rPr>
              <a:t>Trạng thái - Status</a:t>
            </a:r>
          </a:p>
          <a:p>
            <a:pPr marL="431797" indent="-215899" lvl="1">
              <a:lnSpc>
                <a:spcPts val="2639"/>
              </a:lnSpc>
              <a:buFont typeface="Arial"/>
              <a:buChar char="•"/>
            </a:pPr>
            <a:r>
              <a:rPr lang="en-US" sz="1999">
                <a:solidFill>
                  <a:srgbClr val="193970"/>
                </a:solidFill>
                <a:latin typeface="Montserrat"/>
              </a:rPr>
              <a:t>Ngôn ngữ - Language</a:t>
            </a:r>
          </a:p>
          <a:p>
            <a:pPr marL="431797" indent="-215899" lvl="1">
              <a:lnSpc>
                <a:spcPts val="2639"/>
              </a:lnSpc>
              <a:buFont typeface="Arial"/>
              <a:buChar char="•"/>
            </a:pPr>
            <a:r>
              <a:rPr lang="en-US" sz="1999">
                <a:solidFill>
                  <a:srgbClr val="193970"/>
                </a:solidFill>
                <a:latin typeface="Montserrat"/>
              </a:rPr>
              <a:t>Ngân sách - Budget</a:t>
            </a:r>
          </a:p>
          <a:p>
            <a:pPr marL="431797" indent="-215899" lvl="1">
              <a:lnSpc>
                <a:spcPts val="2639"/>
              </a:lnSpc>
              <a:buFont typeface="Arial"/>
              <a:buChar char="•"/>
            </a:pPr>
            <a:r>
              <a:rPr lang="en-US" sz="1999">
                <a:solidFill>
                  <a:srgbClr val="193970"/>
                </a:solidFill>
                <a:latin typeface="Montserrat"/>
              </a:rPr>
              <a:t>Doanh thu - Revenue</a:t>
            </a:r>
          </a:p>
          <a:p>
            <a:pPr>
              <a:lnSpc>
                <a:spcPts val="2639"/>
              </a:lnSpc>
            </a:pPr>
          </a:p>
          <a:p>
            <a:pPr>
              <a:lnSpc>
                <a:spcPts val="2639"/>
              </a:lnSpc>
            </a:pPr>
            <a:r>
              <a:rPr lang="en-US" sz="1999">
                <a:solidFill>
                  <a:srgbClr val="193970"/>
                </a:solidFill>
                <a:latin typeface="Montserrat"/>
              </a:rPr>
              <a:t>Lưu dataframe vào một file .csv cho các bước tiếp theo.</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47616" y="1388881"/>
            <a:ext cx="7658369" cy="5695828"/>
          </a:xfrm>
          <a:prstGeom prst="rect">
            <a:avLst/>
          </a:prstGeom>
          <a:solidFill>
            <a:srgbClr val="FDCF60"/>
          </a:solidFill>
        </p:spPr>
      </p:sp>
      <p:sp>
        <p:nvSpPr>
          <p:cNvPr name="Freeform 3" id="3"/>
          <p:cNvSpPr/>
          <p:nvPr/>
        </p:nvSpPr>
        <p:spPr>
          <a:xfrm flipH="false" flipV="false" rot="0">
            <a:off x="1381001" y="1679178"/>
            <a:ext cx="6991598" cy="5115234"/>
          </a:xfrm>
          <a:custGeom>
            <a:avLst/>
            <a:gdLst/>
            <a:ahLst/>
            <a:cxnLst/>
            <a:rect r="r" b="b" t="t" l="l"/>
            <a:pathLst>
              <a:path h="5115234" w="6991598">
                <a:moveTo>
                  <a:pt x="0" y="0"/>
                </a:moveTo>
                <a:lnTo>
                  <a:pt x="6991598" y="0"/>
                </a:lnTo>
                <a:lnTo>
                  <a:pt x="6991598" y="5115234"/>
                </a:lnTo>
                <a:lnTo>
                  <a:pt x="0" y="5115234"/>
                </a:lnTo>
                <a:lnTo>
                  <a:pt x="0" y="0"/>
                </a:lnTo>
                <a:close/>
              </a:path>
            </a:pathLst>
          </a:custGeom>
          <a:blipFill>
            <a:blip r:embed="rId3"/>
            <a:stretch>
              <a:fillRect l="0" t="0" r="0" b="0"/>
            </a:stretch>
          </a:blipFill>
        </p:spPr>
      </p:sp>
      <p:sp>
        <p:nvSpPr>
          <p:cNvPr name="TextBox 4" id="4"/>
          <p:cNvSpPr txBox="true"/>
          <p:nvPr/>
        </p:nvSpPr>
        <p:spPr>
          <a:xfrm rot="0">
            <a:off x="731520" y="388620"/>
            <a:ext cx="6491916" cy="685800"/>
          </a:xfrm>
          <a:prstGeom prst="rect">
            <a:avLst/>
          </a:prstGeom>
        </p:spPr>
        <p:txBody>
          <a:bodyPr anchor="t" rtlCol="false" tIns="0" lIns="0" bIns="0" rIns="0">
            <a:spAutoFit/>
          </a:bodyPr>
          <a:lstStyle/>
          <a:p>
            <a:pPr>
              <a:lnSpc>
                <a:spcPts val="5400"/>
              </a:lnSpc>
            </a:pPr>
            <a:r>
              <a:rPr lang="en-US" sz="4500">
                <a:solidFill>
                  <a:srgbClr val="193970"/>
                </a:solidFill>
                <a:latin typeface="Montserrat Bold"/>
              </a:rPr>
              <a:t>Raw Data</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DAF4pAMqYRY</dc:identifier>
  <dcterms:modified xsi:type="dcterms:W3CDTF">2011-08-01T06:04:30Z</dcterms:modified>
  <cp:revision>1</cp:revision>
  <dc:title>Nhóm 5 - 21_21 NMKHDL</dc:title>
</cp:coreProperties>
</file>